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69" r:id="rId4"/>
    <p:sldId id="267" r:id="rId5"/>
    <p:sldId id="272" r:id="rId6"/>
    <p:sldId id="268" r:id="rId7"/>
    <p:sldId id="260" r:id="rId8"/>
    <p:sldId id="261" r:id="rId9"/>
    <p:sldId id="262" r:id="rId10"/>
    <p:sldId id="266" r:id="rId11"/>
    <p:sldId id="264" r:id="rId12"/>
    <p:sldId id="265" r:id="rId13"/>
    <p:sldId id="271" r:id="rId14"/>
    <p:sldId id="273" r:id="rId15"/>
    <p:sldId id="274" r:id="rId16"/>
    <p:sldId id="278" r:id="rId17"/>
    <p:sldId id="270"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sa K Miller" initials="E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15C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42818" autoAdjust="0"/>
  </p:normalViewPr>
  <p:slideViewPr>
    <p:cSldViewPr>
      <p:cViewPr varScale="1">
        <p:scale>
          <a:sx n="82" d="100"/>
          <a:sy n="82" d="100"/>
        </p:scale>
        <p:origin x="-11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DF7F1EFB-23EC-4123-BDDC-333D12A8D4C7}" type="datetimeFigureOut">
              <a:rPr lang="en-US" smtClean="0"/>
              <a:t>11/28/2018</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8AAC20F-5606-4F98-980F-CA70D2F1DD9B}" type="slidenum">
              <a:rPr lang="en-US" smtClean="0"/>
              <a:t>‹#›</a:t>
            </a:fld>
            <a:endParaRPr lang="en-US"/>
          </a:p>
        </p:txBody>
      </p:sp>
    </p:spTree>
    <p:extLst>
      <p:ext uri="{BB962C8B-B14F-4D97-AF65-F5344CB8AC3E}">
        <p14:creationId xmlns:p14="http://schemas.microsoft.com/office/powerpoint/2010/main" val="2372073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DB12E74-6D65-4226-B16E-3B7DBB26D235}" type="datetimeFigureOut">
              <a:rPr lang="en-US" smtClean="0"/>
              <a:t>11/28/2018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AB92A96-1DB4-4578-BA25-D24868D2A73D}" type="slidenum">
              <a:rPr lang="en-US" smtClean="0"/>
              <a:t>‹#›</a:t>
            </a:fld>
            <a:endParaRPr lang="en-US"/>
          </a:p>
        </p:txBody>
      </p:sp>
    </p:spTree>
    <p:extLst>
      <p:ext uri="{BB962C8B-B14F-4D97-AF65-F5344CB8AC3E}">
        <p14:creationId xmlns:p14="http://schemas.microsoft.com/office/powerpoint/2010/main" val="2525467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B92A96-1DB4-4578-BA25-D24868D2A73D}" type="slidenum">
              <a:rPr lang="en-US" smtClean="0"/>
              <a:t>1</a:t>
            </a:fld>
            <a:endParaRPr lang="en-US"/>
          </a:p>
        </p:txBody>
      </p:sp>
    </p:spTree>
    <p:extLst>
      <p:ext uri="{BB962C8B-B14F-4D97-AF65-F5344CB8AC3E}">
        <p14:creationId xmlns:p14="http://schemas.microsoft.com/office/powerpoint/2010/main" val="964243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So,</a:t>
            </a:r>
            <a:r>
              <a:rPr lang="en-US" sz="1050" baseline="0" dirty="0" smtClean="0"/>
              <a:t> now we’re going to go through the major Doubleknot features that you’ll be using, and talk about the next steps. </a:t>
            </a:r>
          </a:p>
          <a:p>
            <a:endParaRPr lang="en-US" sz="1050" baseline="0" dirty="0" smtClean="0"/>
          </a:p>
          <a:p>
            <a:r>
              <a:rPr lang="en-US" sz="1050" baseline="0" dirty="0" smtClean="0"/>
              <a:t>First topic to address is organizational setup and administration. This is a high-level configuration for items like operating departments, financial account structure, organization-wide discount structure and so on. </a:t>
            </a:r>
          </a:p>
          <a:p>
            <a:endParaRPr lang="en-US" sz="1050" baseline="0" dirty="0" smtClean="0"/>
          </a:p>
          <a:p>
            <a:r>
              <a:rPr lang="en-US" sz="1050" baseline="0" dirty="0" smtClean="0"/>
              <a:t>Today, let’s figure out who the staff lead is going to be for this. This is usually the project lead. </a:t>
            </a:r>
          </a:p>
          <a:p>
            <a:endParaRPr lang="en-US" sz="1050" baseline="0" dirty="0" smtClean="0"/>
          </a:p>
          <a:p>
            <a:r>
              <a:rPr lang="en-US" sz="1050" baseline="0" dirty="0" smtClean="0"/>
              <a:t>The next steps are as follows: </a:t>
            </a:r>
          </a:p>
          <a:p>
            <a:endParaRPr lang="en-US" sz="1050" baseline="0" dirty="0" smtClean="0"/>
          </a:p>
          <a:p>
            <a:pPr marL="181240" indent="-181240">
              <a:buFont typeface="Arial" panose="020B0604020202020204" pitchFamily="34" charset="0"/>
              <a:buChar char="•"/>
            </a:pPr>
            <a:r>
              <a:rPr lang="en-US" sz="1050" baseline="0" dirty="0" smtClean="0"/>
              <a:t>First, by the end of the week, please let me know the names and contact information for the stakeholders who’ll be involved in this process. Often the stakeholders are executives from finance and operations. </a:t>
            </a:r>
          </a:p>
          <a:p>
            <a:pPr marL="181240" indent="-181240">
              <a:buFont typeface="Arial" panose="020B0604020202020204" pitchFamily="34" charset="0"/>
              <a:buChar char="•"/>
            </a:pPr>
            <a:r>
              <a:rPr lang="en-US" sz="1050" baseline="0" dirty="0" smtClean="0"/>
              <a:t>We’ll schedule the business discovery meeting as soon as possible. </a:t>
            </a:r>
            <a:endParaRPr lang="en-US" sz="1050" dirty="0"/>
          </a:p>
        </p:txBody>
      </p:sp>
      <p:sp>
        <p:nvSpPr>
          <p:cNvPr id="4" name="Slide Number Placeholder 3"/>
          <p:cNvSpPr>
            <a:spLocks noGrp="1"/>
          </p:cNvSpPr>
          <p:nvPr>
            <p:ph type="sldNum" sz="quarter" idx="10"/>
          </p:nvPr>
        </p:nvSpPr>
        <p:spPr/>
        <p:txBody>
          <a:bodyPr/>
          <a:lstStyle/>
          <a:p>
            <a:fld id="{BAB92A96-1DB4-4578-BA25-D24868D2A73D}" type="slidenum">
              <a:rPr lang="en-US" smtClean="0"/>
              <a:t>10</a:t>
            </a:fld>
            <a:endParaRPr lang="en-US"/>
          </a:p>
        </p:txBody>
      </p:sp>
    </p:spTree>
    <p:extLst>
      <p:ext uri="{BB962C8B-B14F-4D97-AF65-F5344CB8AC3E}">
        <p14:creationId xmlns:p14="http://schemas.microsoft.com/office/powerpoint/2010/main" val="2945535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i="1" dirty="0" smtClean="0"/>
              <a:t>&lt;Remove</a:t>
            </a:r>
            <a:r>
              <a:rPr lang="en-US" sz="1050" b="1" i="1" baseline="0" dirty="0" smtClean="0"/>
              <a:t> this slide if there isn’t event training&gt; </a:t>
            </a:r>
          </a:p>
          <a:p>
            <a:endParaRPr lang="en-US" sz="1050" dirty="0" smtClean="0"/>
          </a:p>
          <a:p>
            <a:r>
              <a:rPr lang="en-US" sz="1050" dirty="0" smtClean="0"/>
              <a:t>Next, let’s talk about</a:t>
            </a:r>
            <a:r>
              <a:rPr lang="en-US" sz="1050" baseline="0" dirty="0" smtClean="0"/>
              <a:t> calendar events, which includes special events, scheduled events and programs. </a:t>
            </a:r>
          </a:p>
          <a:p>
            <a:endParaRPr lang="en-US" sz="1050" baseline="0" dirty="0" smtClean="0"/>
          </a:p>
          <a:p>
            <a:r>
              <a:rPr lang="en-US" sz="1050" baseline="0" dirty="0" smtClean="0"/>
              <a:t>Here’s how the startup process works for events and camps. Your team will give us information about some upcoming events. Doubleknot will train your team on creating and managing registrations for your actual events, so it’ll be very hands-on and you’ll come out of it understanding how to set up the kinds of events that you use. After training, you’ll set up the rest of your events, and we’ll review them before Go Live to make sure that they’re set up efficiently and effectively. And, as a side note, </a:t>
            </a:r>
            <a:r>
              <a:rPr lang="en-US" sz="1050" b="1" baseline="0" dirty="0" smtClean="0"/>
              <a:t>please remember that Doubleknot will always provide free review of your event configuration. </a:t>
            </a:r>
            <a:r>
              <a:rPr lang="en-US" sz="1050" b="0" baseline="0" dirty="0" smtClean="0"/>
              <a:t>We do need a few days of advance notice, and the details are in our support materials.</a:t>
            </a:r>
          </a:p>
          <a:p>
            <a:endParaRPr lang="en-US" sz="1050" b="0" baseline="0" dirty="0" smtClean="0"/>
          </a:p>
          <a:p>
            <a:r>
              <a:rPr lang="en-US" sz="1050" b="0" baseline="0" dirty="0" smtClean="0"/>
              <a:t>If you can tell me who the subject matter experts are right now, that would be great. Otherwise, I’ll contact the project lead in today or tomorrow to get their names and contact information. </a:t>
            </a:r>
          </a:p>
          <a:p>
            <a:endParaRPr lang="en-US" sz="1050" b="0" baseline="0" dirty="0" smtClean="0"/>
          </a:p>
          <a:p>
            <a:r>
              <a:rPr lang="en-US" sz="1050" b="0" baseline="0" dirty="0" smtClean="0"/>
              <a:t>The next steps will be:</a:t>
            </a:r>
          </a:p>
          <a:p>
            <a:pPr marL="181240" indent="-181240">
              <a:buFont typeface="Arial" panose="020B0604020202020204" pitchFamily="34" charset="0"/>
              <a:buChar char="•"/>
            </a:pPr>
            <a:r>
              <a:rPr lang="en-US" sz="1050" b="0" baseline="0" dirty="0" smtClean="0"/>
              <a:t>The SMEs will send Doubleknot information about some upcoming events and camps. There’s a worksheet in the Startup Guide that covers every option you could possibly want, so we’ll make sure that you know how to set up exactly the events you offer. </a:t>
            </a:r>
          </a:p>
          <a:p>
            <a:pPr marL="181240" indent="-181240">
              <a:buFont typeface="Arial" panose="020B0604020202020204" pitchFamily="34" charset="0"/>
              <a:buChar char="•"/>
            </a:pPr>
            <a:r>
              <a:rPr lang="en-US" sz="1050" b="0" baseline="0" dirty="0" smtClean="0"/>
              <a:t>Then, we’ll schedule events training. This is two sessions—one for setting up events, and one for managing registrations, including refunds and cancellations.  </a:t>
            </a:r>
          </a:p>
        </p:txBody>
      </p:sp>
      <p:sp>
        <p:nvSpPr>
          <p:cNvPr id="4" name="Slide Number Placeholder 3"/>
          <p:cNvSpPr>
            <a:spLocks noGrp="1"/>
          </p:cNvSpPr>
          <p:nvPr>
            <p:ph type="sldNum" sz="quarter" idx="10"/>
          </p:nvPr>
        </p:nvSpPr>
        <p:spPr/>
        <p:txBody>
          <a:bodyPr/>
          <a:lstStyle/>
          <a:p>
            <a:fld id="{BAB92A96-1DB4-4578-BA25-D24868D2A73D}" type="slidenum">
              <a:rPr lang="en-US" smtClean="0"/>
              <a:t>11</a:t>
            </a:fld>
            <a:endParaRPr lang="en-US"/>
          </a:p>
        </p:txBody>
      </p:sp>
    </p:spTree>
    <p:extLst>
      <p:ext uri="{BB962C8B-B14F-4D97-AF65-F5344CB8AC3E}">
        <p14:creationId xmlns:p14="http://schemas.microsoft.com/office/powerpoint/2010/main" val="134889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i="1" dirty="0" smtClean="0"/>
              <a:t>&lt;Remove</a:t>
            </a:r>
            <a:r>
              <a:rPr lang="en-US" sz="1050" b="1" i="1" baseline="0" dirty="0" smtClean="0"/>
              <a:t> this slide if they aren’t using facilities, customize text  as needed. For example , if they’re not using Doubleknot for birthday parties, take that out of the text below.) &gt;</a:t>
            </a:r>
          </a:p>
          <a:p>
            <a:endParaRPr lang="en-US" sz="1050" dirty="0" smtClean="0"/>
          </a:p>
          <a:p>
            <a:r>
              <a:rPr lang="en-US" sz="1050" dirty="0" smtClean="0"/>
              <a:t>Next, let’s talk about</a:t>
            </a:r>
            <a:r>
              <a:rPr lang="en-US" sz="1050" baseline="0" dirty="0" smtClean="0"/>
              <a:t> facility reservations, which includes group visits, field trips and birthday parties</a:t>
            </a:r>
          </a:p>
          <a:p>
            <a:endParaRPr lang="en-US" sz="1050" baseline="0" dirty="0" smtClean="0"/>
          </a:p>
          <a:p>
            <a:r>
              <a:rPr lang="en-US" sz="1050" baseline="0" dirty="0" smtClean="0"/>
              <a:t>Facility reservations is different from our other functions. Doubleknot provides turnkey services for your reservations—you’re going to give us all the information about how you schedule and book these items, and we’ll configure everything to your specifications. The project lead has already received and signed off on the deliverables and timeline for reservations, so I’m not going to go into depth about it here. Essentially, we’ll hold a discovery meeting to learn about your processes. Then, you’ll provide us with information for all your reservable facilities and we’ll set it up. Then we’ll train your staff on managing reservations, including cancellations and refunds. </a:t>
            </a:r>
          </a:p>
          <a:p>
            <a:endParaRPr lang="en-US" sz="1050" baseline="0" dirty="0" smtClean="0"/>
          </a:p>
          <a:p>
            <a:r>
              <a:rPr lang="en-US" sz="1050" baseline="0" dirty="0" smtClean="0"/>
              <a:t> </a:t>
            </a:r>
            <a:r>
              <a:rPr lang="en-US" sz="1050" b="0" baseline="0" dirty="0" smtClean="0"/>
              <a:t>If you can tell me who the subject matter experts are right now, that’s great. Otherwise, I’ll contact the project lead in today or tomorrow to get the SMEs’ names and contact information. </a:t>
            </a:r>
          </a:p>
          <a:p>
            <a:endParaRPr lang="en-US" sz="1050" b="0" baseline="0" dirty="0" smtClean="0"/>
          </a:p>
          <a:p>
            <a:r>
              <a:rPr lang="en-US" sz="1050" b="0" baseline="0" dirty="0" smtClean="0"/>
              <a:t>The next steps will be:</a:t>
            </a:r>
          </a:p>
          <a:p>
            <a:pPr marL="181240" indent="-181240">
              <a:buFont typeface="Arial" panose="020B0604020202020204" pitchFamily="34" charset="0"/>
              <a:buChar char="•"/>
            </a:pPr>
            <a:r>
              <a:rPr lang="en-US" sz="1050" b="0" baseline="0" dirty="0" smtClean="0"/>
              <a:t>Schedule a discovery meeting to ensure that we understand your requirements</a:t>
            </a:r>
          </a:p>
          <a:p>
            <a:pPr marL="181240" indent="-181240">
              <a:buFont typeface="Arial" panose="020B0604020202020204" pitchFamily="34" charset="0"/>
              <a:buChar char="•"/>
            </a:pPr>
            <a:r>
              <a:rPr lang="en-US" sz="1050" b="0" baseline="0" dirty="0" smtClean="0"/>
              <a:t>Your team(s) will give us detailed information to start building out your facilities. </a:t>
            </a:r>
          </a:p>
          <a:p>
            <a:pPr marL="181240" indent="-181240">
              <a:buFont typeface="Arial" panose="020B0604020202020204" pitchFamily="34" charset="0"/>
              <a:buChar char="•"/>
            </a:pPr>
            <a:r>
              <a:rPr lang="en-US" sz="1050" b="0" baseline="0" dirty="0" smtClean="0"/>
              <a:t>After that, we follow the reservations process documented elsewhere.  </a:t>
            </a:r>
          </a:p>
        </p:txBody>
      </p:sp>
      <p:sp>
        <p:nvSpPr>
          <p:cNvPr id="4" name="Slide Number Placeholder 3"/>
          <p:cNvSpPr>
            <a:spLocks noGrp="1"/>
          </p:cNvSpPr>
          <p:nvPr>
            <p:ph type="sldNum" sz="quarter" idx="10"/>
          </p:nvPr>
        </p:nvSpPr>
        <p:spPr/>
        <p:txBody>
          <a:bodyPr/>
          <a:lstStyle/>
          <a:p>
            <a:fld id="{BAB92A96-1DB4-4578-BA25-D24868D2A73D}" type="slidenum">
              <a:rPr lang="en-US" smtClean="0"/>
              <a:t>12</a:t>
            </a:fld>
            <a:endParaRPr lang="en-US"/>
          </a:p>
        </p:txBody>
      </p:sp>
    </p:spTree>
    <p:extLst>
      <p:ext uri="{BB962C8B-B14F-4D97-AF65-F5344CB8AC3E}">
        <p14:creationId xmlns:p14="http://schemas.microsoft.com/office/powerpoint/2010/main" val="760907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dirty="0" smtClean="0"/>
              <a:t>&lt;Remove</a:t>
            </a:r>
            <a:r>
              <a:rPr lang="en-US" sz="1050" b="1" baseline="0" dirty="0" smtClean="0"/>
              <a:t> this slide if membership management isn’t part of the contract&gt;</a:t>
            </a:r>
          </a:p>
          <a:p>
            <a:endParaRPr lang="en-US" sz="1050" b="1" baseline="0" dirty="0" smtClean="0"/>
          </a:p>
          <a:p>
            <a:r>
              <a:rPr lang="en-US" sz="1050" b="0" baseline="0" dirty="0" smtClean="0"/>
              <a:t>Here’s the startup process for membership management. We will set up your memberships exactly the way you want. We’ll import your existing memberships if that’s part of the contract. And then we’ll train staff on how to manage memberships and renewal reminders. </a:t>
            </a:r>
          </a:p>
          <a:p>
            <a:endParaRPr lang="en-US" sz="1050" b="0" baseline="0" dirty="0" smtClean="0"/>
          </a:p>
          <a:p>
            <a:pPr defTabSz="966612">
              <a:defRPr/>
            </a:pPr>
            <a:r>
              <a:rPr lang="en-US" sz="1050" b="0" baseline="0" dirty="0" smtClean="0"/>
              <a:t>If you can tell me who the subject matter experts are right now, that’s great. Otherwise, I’ll contact the project lead today or tomorrow to get their names and contact information. </a:t>
            </a:r>
          </a:p>
          <a:p>
            <a:endParaRPr lang="en-US" sz="1050" b="0" dirty="0" smtClean="0"/>
          </a:p>
          <a:p>
            <a:r>
              <a:rPr lang="en-US" sz="1050" b="0" dirty="0" smtClean="0"/>
              <a:t>The next steps</a:t>
            </a:r>
            <a:r>
              <a:rPr lang="en-US" sz="1050" b="0" baseline="0" dirty="0" smtClean="0"/>
              <a:t> will be to schedule business discovery meeting. After the meeting, we’ll have an understanding of your membership structure, and you’ll understand what Doubleknot can do with memberships. Your team will submit details about each kind of membership including configuration info for details like upgrades, downgrades, gifts and renewals and we’ll set it up and provide training.</a:t>
            </a:r>
          </a:p>
          <a:p>
            <a:endParaRPr lang="en-US" sz="1050" b="0" baseline="0" dirty="0" smtClean="0"/>
          </a:p>
          <a:p>
            <a:r>
              <a:rPr lang="en-US" sz="1050" b="0" baseline="0" dirty="0" smtClean="0"/>
              <a:t>If your organization is going to import existing memberships into Doubleknot, we’ll schedule a separate meeting to go over your membership data, map it to Doubleknot fields and talk about how to make sure that your exported membership data is accurate and clean. Sometimes after years of collecting data in different ways, you might end up with memberships from 2015 containing information in a slightly different way than memberships in the following years, and we’ll help you completely standardize the data before you send it to us. </a:t>
            </a:r>
            <a:endParaRPr lang="en-US" sz="1050" b="0" dirty="0"/>
          </a:p>
        </p:txBody>
      </p:sp>
      <p:sp>
        <p:nvSpPr>
          <p:cNvPr id="4" name="Slide Number Placeholder 3"/>
          <p:cNvSpPr>
            <a:spLocks noGrp="1"/>
          </p:cNvSpPr>
          <p:nvPr>
            <p:ph type="sldNum" sz="quarter" idx="10"/>
          </p:nvPr>
        </p:nvSpPr>
        <p:spPr/>
        <p:txBody>
          <a:bodyPr/>
          <a:lstStyle/>
          <a:p>
            <a:fld id="{BAB92A96-1DB4-4578-BA25-D24868D2A73D}" type="slidenum">
              <a:rPr lang="en-US" smtClean="0"/>
              <a:t>13</a:t>
            </a:fld>
            <a:endParaRPr lang="en-US"/>
          </a:p>
        </p:txBody>
      </p:sp>
    </p:spTree>
    <p:extLst>
      <p:ext uri="{BB962C8B-B14F-4D97-AF65-F5344CB8AC3E}">
        <p14:creationId xmlns:p14="http://schemas.microsoft.com/office/powerpoint/2010/main" val="760907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dirty="0" smtClean="0"/>
              <a:t>&lt;Remove</a:t>
            </a:r>
            <a:r>
              <a:rPr lang="en-US" sz="1050" b="1" baseline="0" dirty="0" smtClean="0"/>
              <a:t> this slide if front-desk/front-gate ticketing is not part of the contract&gt;</a:t>
            </a:r>
          </a:p>
          <a:p>
            <a:endParaRPr lang="en-US" sz="1050" baseline="0" dirty="0" smtClean="0"/>
          </a:p>
          <a:p>
            <a:r>
              <a:rPr lang="en-US" sz="1050" dirty="0" smtClean="0"/>
              <a:t>Here’s the startup process</a:t>
            </a:r>
            <a:r>
              <a:rPr lang="en-US" sz="1050" baseline="0" dirty="0" smtClean="0"/>
              <a:t> for setting up admission tickets. Admission tickets can be sold online, at the front desk/front gate and if your ticket lines are long, you can send out staff with iPads and a credit card reader for “pop-up”  ticket sales whenever you need it. </a:t>
            </a:r>
          </a:p>
          <a:p>
            <a:endParaRPr lang="en-US" sz="1050" baseline="0" dirty="0" smtClean="0"/>
          </a:p>
          <a:p>
            <a:r>
              <a:rPr lang="en-US" sz="1050" baseline="0" dirty="0" smtClean="0"/>
              <a:t>Because tickets are sold at the front desk/front gate, a big part of ticketing and admissions is setting up the POS registers and printers and ticket validation. We’ve got a separate startup track for the Sales Station POS, but it’ll definitely be hand-in-hand with ticketing and admissions configuration and management. </a:t>
            </a:r>
          </a:p>
          <a:p>
            <a:endParaRPr lang="en-US" sz="1050" baseline="0" dirty="0" smtClean="0"/>
          </a:p>
          <a:p>
            <a:pPr defTabSz="966612">
              <a:defRPr/>
            </a:pPr>
            <a:r>
              <a:rPr lang="en-US" sz="1050" b="0" baseline="0" dirty="0" smtClean="0"/>
              <a:t>If you can tell me who the subject matter experts are right now, that’s great. Otherwise, I’ll contact the project lead today or tomorrow to get their names and contact information. </a:t>
            </a:r>
          </a:p>
          <a:p>
            <a:pPr defTabSz="966612">
              <a:defRPr/>
            </a:pPr>
            <a:endParaRPr lang="en-US" sz="1050" b="0" baseline="0" dirty="0" smtClean="0"/>
          </a:p>
          <a:p>
            <a:pPr defTabSz="966612">
              <a:defRPr/>
            </a:pPr>
            <a:r>
              <a:rPr lang="en-US" sz="1050" b="0" baseline="0" dirty="0" smtClean="0"/>
              <a:t>Then, we’ll schedule discovery meetings where we’ll all discuss your needs, and we’ll schedule training sessions. </a:t>
            </a:r>
          </a:p>
        </p:txBody>
      </p:sp>
      <p:sp>
        <p:nvSpPr>
          <p:cNvPr id="4" name="Slide Number Placeholder 3"/>
          <p:cNvSpPr>
            <a:spLocks noGrp="1"/>
          </p:cNvSpPr>
          <p:nvPr>
            <p:ph type="sldNum" sz="quarter" idx="10"/>
          </p:nvPr>
        </p:nvSpPr>
        <p:spPr/>
        <p:txBody>
          <a:bodyPr/>
          <a:lstStyle/>
          <a:p>
            <a:fld id="{BAB92A96-1DB4-4578-BA25-D24868D2A73D}" type="slidenum">
              <a:rPr lang="en-US" smtClean="0"/>
              <a:t>14</a:t>
            </a:fld>
            <a:endParaRPr lang="en-US"/>
          </a:p>
        </p:txBody>
      </p:sp>
    </p:spTree>
    <p:extLst>
      <p:ext uri="{BB962C8B-B14F-4D97-AF65-F5344CB8AC3E}">
        <p14:creationId xmlns:p14="http://schemas.microsoft.com/office/powerpoint/2010/main" val="2580193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dirty="0" smtClean="0"/>
              <a:t>&lt;Remove</a:t>
            </a:r>
            <a:r>
              <a:rPr lang="en-US" sz="1050" b="1" baseline="0" dirty="0" smtClean="0"/>
              <a:t> this slide if retail/gift shop is not part of the contract&gt;</a:t>
            </a:r>
          </a:p>
          <a:p>
            <a:endParaRPr lang="en-US" sz="1050" b="1" baseline="0" dirty="0" smtClean="0"/>
          </a:p>
          <a:p>
            <a:r>
              <a:rPr lang="en-US" sz="1050" dirty="0" smtClean="0"/>
              <a:t>Here’s the startup process</a:t>
            </a:r>
            <a:r>
              <a:rPr lang="en-US" sz="1050" baseline="0" dirty="0" smtClean="0"/>
              <a:t> for retain merchandise sales. Doubleknot has a built-in store that lets you manage inventory and sell physical products. </a:t>
            </a:r>
          </a:p>
          <a:p>
            <a:endParaRPr lang="en-US" sz="1050" baseline="0" dirty="0" smtClean="0"/>
          </a:p>
          <a:p>
            <a:r>
              <a:rPr lang="en-US" sz="1050" baseline="0" dirty="0" smtClean="0"/>
              <a:t>Because products are sold on site, there are two major parts of this project:</a:t>
            </a:r>
          </a:p>
          <a:p>
            <a:pPr marL="181240" indent="-181240">
              <a:buFont typeface="Arial" panose="020B0604020202020204" pitchFamily="34" charset="0"/>
              <a:buChar char="•"/>
            </a:pPr>
            <a:r>
              <a:rPr lang="en-US" sz="1050" baseline="0" dirty="0" smtClean="0"/>
              <a:t>Setting up your products in Doubleknot. We’ll train you on how to do this yourself, and as part of the startup we’ll import your existing products. </a:t>
            </a:r>
          </a:p>
          <a:p>
            <a:pPr marL="181240" indent="-181240">
              <a:buFont typeface="Arial" panose="020B0604020202020204" pitchFamily="34" charset="0"/>
              <a:buChar char="•"/>
            </a:pPr>
            <a:r>
              <a:rPr lang="en-US" sz="1050" baseline="0" dirty="0" smtClean="0"/>
              <a:t>Setting up the POS registers and receipt printers. </a:t>
            </a:r>
          </a:p>
          <a:p>
            <a:pPr marL="181240" indent="-181240">
              <a:buFont typeface="Arial" panose="020B0604020202020204" pitchFamily="34" charset="0"/>
              <a:buChar char="•"/>
            </a:pPr>
            <a:endParaRPr lang="en-US" sz="1050" baseline="0" dirty="0" smtClean="0"/>
          </a:p>
          <a:p>
            <a:pPr defTabSz="966612">
              <a:defRPr/>
            </a:pPr>
            <a:r>
              <a:rPr lang="en-US" sz="1050" b="0" baseline="0" dirty="0" smtClean="0"/>
              <a:t>If you can tell me who the subject matter experts are right now, that’s great. Otherwise, I’ll contact the project lead today or tomorrow to get their names and contact information. </a:t>
            </a:r>
          </a:p>
          <a:p>
            <a:pPr defTabSz="966612">
              <a:defRPr/>
            </a:pPr>
            <a:endParaRPr lang="en-US" sz="1050" b="0" baseline="0" dirty="0" smtClean="0"/>
          </a:p>
          <a:p>
            <a:pPr defTabSz="966612">
              <a:defRPr/>
            </a:pPr>
            <a:r>
              <a:rPr lang="en-US" sz="1050" b="0" baseline="0" dirty="0" smtClean="0"/>
              <a:t>Then, we’ll schedule discovery meetings where we’ll all discuss your needs, and we’ll schedule training sessions. </a:t>
            </a:r>
          </a:p>
          <a:p>
            <a:pPr defTabSz="966612">
              <a:defRPr/>
            </a:pPr>
            <a:endParaRPr lang="en-US" sz="1050" b="0" baseline="0" dirty="0" smtClean="0"/>
          </a:p>
          <a:p>
            <a:pPr defTabSz="966612">
              <a:defRPr/>
            </a:pPr>
            <a:r>
              <a:rPr lang="en-US" sz="1050" b="0" baseline="0" dirty="0" smtClean="0"/>
              <a:t>If your organization is going to import existing product information into Doubleknot, we’ll schedule a separate meeting to go over your data, map it to Doubleknot fields and talk about how to make sure that your exported data is accurate and clean. Sometimes after years of collecting data in different ways, you might end up with products defined in slightly different ways, and we’ll help you completely standardize the data before you send it to us. </a:t>
            </a:r>
            <a:endParaRPr lang="en-US" sz="1050" b="0" dirty="0" smtClean="0"/>
          </a:p>
        </p:txBody>
      </p:sp>
      <p:sp>
        <p:nvSpPr>
          <p:cNvPr id="4" name="Slide Number Placeholder 3"/>
          <p:cNvSpPr>
            <a:spLocks noGrp="1"/>
          </p:cNvSpPr>
          <p:nvPr>
            <p:ph type="sldNum" sz="quarter" idx="10"/>
          </p:nvPr>
        </p:nvSpPr>
        <p:spPr/>
        <p:txBody>
          <a:bodyPr/>
          <a:lstStyle/>
          <a:p>
            <a:fld id="{BAB92A96-1DB4-4578-BA25-D24868D2A73D}" type="slidenum">
              <a:rPr lang="en-US" smtClean="0"/>
              <a:t>15</a:t>
            </a:fld>
            <a:endParaRPr lang="en-US"/>
          </a:p>
        </p:txBody>
      </p:sp>
    </p:spTree>
    <p:extLst>
      <p:ext uri="{BB962C8B-B14F-4D97-AF65-F5344CB8AC3E}">
        <p14:creationId xmlns:p14="http://schemas.microsoft.com/office/powerpoint/2010/main" val="2270294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B92A96-1DB4-4578-BA25-D24868D2A73D}" type="slidenum">
              <a:rPr lang="en-US" smtClean="0"/>
              <a:t>16</a:t>
            </a:fld>
            <a:endParaRPr lang="en-US"/>
          </a:p>
        </p:txBody>
      </p:sp>
    </p:spTree>
    <p:extLst>
      <p:ext uri="{BB962C8B-B14F-4D97-AF65-F5344CB8AC3E}">
        <p14:creationId xmlns:p14="http://schemas.microsoft.com/office/powerpoint/2010/main" val="1760433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Do</a:t>
            </a:r>
            <a:r>
              <a:rPr lang="en-US" sz="1050" baseline="0" dirty="0" smtClean="0"/>
              <a:t>es anyone have questions on what we’ve discussed? (answer questions)</a:t>
            </a:r>
          </a:p>
          <a:p>
            <a:r>
              <a:rPr lang="en-US" sz="1050" baseline="0" dirty="0" smtClean="0"/>
              <a:t>To recap…</a:t>
            </a:r>
          </a:p>
          <a:p>
            <a:pPr marL="181240" indent="-181240">
              <a:buFont typeface="Arial" panose="020B0604020202020204" pitchFamily="34" charset="0"/>
              <a:buChar char="•"/>
            </a:pPr>
            <a:r>
              <a:rPr lang="en-US" sz="1050" baseline="0" dirty="0" smtClean="0"/>
              <a:t>I’ll contact the various team leads to schedule business discovery</a:t>
            </a:r>
          </a:p>
          <a:p>
            <a:pPr marL="181240" indent="-181240">
              <a:buFont typeface="Arial" panose="020B0604020202020204" pitchFamily="34" charset="0"/>
              <a:buChar char="•"/>
            </a:pPr>
            <a:r>
              <a:rPr lang="en-US" sz="1050" baseline="0" dirty="0" smtClean="0"/>
              <a:t>Don’t hesitate to contact me</a:t>
            </a:r>
          </a:p>
          <a:p>
            <a:pPr marL="181240" indent="-181240">
              <a:buFont typeface="Arial" panose="020B0604020202020204" pitchFamily="34" charset="0"/>
              <a:buChar char="•"/>
            </a:pPr>
            <a:r>
              <a:rPr lang="en-US" sz="1050" baseline="0" dirty="0" smtClean="0"/>
              <a:t>This meeting is recorded, and I’ll send you a link to the recording and also a handouts version of this slide deck including the speaker’s notes. </a:t>
            </a:r>
          </a:p>
          <a:p>
            <a:pPr marL="181240" indent="-181240">
              <a:buFont typeface="Arial" panose="020B0604020202020204" pitchFamily="34" charset="0"/>
              <a:buChar char="•"/>
            </a:pPr>
            <a:endParaRPr lang="en-US" sz="1050" dirty="0"/>
          </a:p>
        </p:txBody>
      </p:sp>
      <p:sp>
        <p:nvSpPr>
          <p:cNvPr id="4" name="Slide Number Placeholder 3"/>
          <p:cNvSpPr>
            <a:spLocks noGrp="1"/>
          </p:cNvSpPr>
          <p:nvPr>
            <p:ph type="sldNum" sz="quarter" idx="10"/>
          </p:nvPr>
        </p:nvSpPr>
        <p:spPr/>
        <p:txBody>
          <a:bodyPr/>
          <a:lstStyle/>
          <a:p>
            <a:fld id="{BAB92A96-1DB4-4578-BA25-D24868D2A73D}" type="slidenum">
              <a:rPr lang="en-US" smtClean="0"/>
              <a:t>17</a:t>
            </a:fld>
            <a:endParaRPr lang="en-US"/>
          </a:p>
        </p:txBody>
      </p:sp>
    </p:spTree>
    <p:extLst>
      <p:ext uri="{BB962C8B-B14F-4D97-AF65-F5344CB8AC3E}">
        <p14:creationId xmlns:p14="http://schemas.microsoft.com/office/powerpoint/2010/main" val="3671892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B92A96-1DB4-4578-BA25-D24868D2A73D}" type="slidenum">
              <a:rPr lang="en-US" smtClean="0"/>
              <a:t>2</a:t>
            </a:fld>
            <a:endParaRPr lang="en-US"/>
          </a:p>
        </p:txBody>
      </p:sp>
    </p:spTree>
    <p:extLst>
      <p:ext uri="{BB962C8B-B14F-4D97-AF65-F5344CB8AC3E}">
        <p14:creationId xmlns:p14="http://schemas.microsoft.com/office/powerpoint/2010/main" val="1585153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050" baseline="0" dirty="0" smtClean="0"/>
              <a:t>Our mission is to help your organization be successful. </a:t>
            </a:r>
            <a:r>
              <a:rPr lang="en-US" sz="1050" dirty="0" smtClean="0"/>
              <a:t>We’ve allocated XX hours for configuration and training.</a:t>
            </a:r>
            <a:r>
              <a:rPr lang="en-US" sz="1050" baseline="0" dirty="0" smtClean="0"/>
              <a:t> Based on our years of experience, that’s a generous estimate of the time that we’ll need to implement all of the solutions and get everyone trained on using Doubleknot in their departments. That said, here are some roadblocks that could cause the project to take longer. </a:t>
            </a:r>
          </a:p>
          <a:p>
            <a:pPr marL="181240" indent="-181240">
              <a:buFont typeface="Arial" panose="020B0604020202020204" pitchFamily="34" charset="0"/>
              <a:buChar char="•"/>
            </a:pPr>
            <a:endParaRPr lang="en-US" sz="1050" dirty="0"/>
          </a:p>
          <a:p>
            <a:pPr marL="181240" indent="-181240">
              <a:buFont typeface="Arial" panose="020B0604020202020204" pitchFamily="34" charset="0"/>
              <a:buChar char="•"/>
            </a:pPr>
            <a:r>
              <a:rPr lang="en-US" sz="1050" dirty="0"/>
              <a:t>If requested information isn’t provided. If we don’t get information about your events, and field trips, and memberships, etc. then the entire schedule is delayed. </a:t>
            </a:r>
            <a:r>
              <a:rPr lang="en-US" sz="1050" dirty="0" smtClean="0"/>
              <a:t>We need that to stay on schedule </a:t>
            </a:r>
          </a:p>
          <a:p>
            <a:pPr marL="181240" indent="-181240">
              <a:buFont typeface="Arial" panose="020B0604020202020204" pitchFamily="34" charset="0"/>
              <a:buChar char="•"/>
            </a:pPr>
            <a:r>
              <a:rPr lang="en-US" sz="1050" dirty="0" smtClean="0"/>
              <a:t>If </a:t>
            </a:r>
            <a:r>
              <a:rPr lang="en-US" sz="1050" dirty="0"/>
              <a:t>business discovery, training and review are delayed. Every new step depends on completing the previous one, so if one of these is delayed, then everything after it will be delayed as well. </a:t>
            </a:r>
          </a:p>
          <a:p>
            <a:pPr marL="181240" indent="-181240">
              <a:buFont typeface="Arial" panose="020B0604020202020204" pitchFamily="34" charset="0"/>
              <a:buChar char="•"/>
            </a:pPr>
            <a:r>
              <a:rPr lang="en-US" sz="1050" dirty="0"/>
              <a:t>If your organization needs changes and out-of-scope additions. If we build something to your </a:t>
            </a:r>
            <a:r>
              <a:rPr lang="en-US" sz="1050" dirty="0" smtClean="0"/>
              <a:t>specifications</a:t>
            </a:r>
            <a:r>
              <a:rPr lang="en-US" sz="1050" dirty="0"/>
              <a:t>, and </a:t>
            </a:r>
            <a:r>
              <a:rPr lang="en-US" sz="1050" dirty="0" smtClean="0"/>
              <a:t>you decide </a:t>
            </a:r>
            <a:r>
              <a:rPr lang="en-US" sz="1050" dirty="0"/>
              <a:t>that you’d rather do it another way, that’s going to slow down launch. That’s why we keep coming back to the importance of attending meetings, providing information, undergoing training and reviewing materials. If we have to make a significant change, or if we have to add something new, </a:t>
            </a:r>
            <a:r>
              <a:rPr lang="en-US" sz="1050" dirty="0" smtClean="0"/>
              <a:t>there maybe </a:t>
            </a:r>
            <a:r>
              <a:rPr lang="en-US" sz="1050" dirty="0"/>
              <a:t>an additional cost in addition to some schedule slippage. </a:t>
            </a:r>
          </a:p>
          <a:p>
            <a:endParaRPr lang="en-US" sz="1050" dirty="0"/>
          </a:p>
          <a:p>
            <a:r>
              <a:rPr lang="en-US" sz="1050" dirty="0" smtClean="0"/>
              <a:t>In</a:t>
            </a:r>
            <a:r>
              <a:rPr lang="en-US" sz="1050" baseline="0" dirty="0" smtClean="0"/>
              <a:t> summary, i</a:t>
            </a:r>
            <a:r>
              <a:rPr lang="en-US" sz="1050" dirty="0" smtClean="0"/>
              <a:t>f </a:t>
            </a:r>
            <a:r>
              <a:rPr lang="en-US" sz="1050" dirty="0"/>
              <a:t>you know something is going to slip, let us know as soon as possible! We are just as eager as you are to get you started using Doubleknot. Tell your project lead, or call the Doubleknot project lead. Our additional costs for changes and out-of-scope additions are very reasonable, currently a block of X hours for $Y. </a:t>
            </a:r>
          </a:p>
          <a:p>
            <a:endParaRPr lang="en-US" sz="1050" dirty="0" smtClean="0"/>
          </a:p>
        </p:txBody>
      </p:sp>
      <p:sp>
        <p:nvSpPr>
          <p:cNvPr id="4" name="Slide Number Placeholder 3"/>
          <p:cNvSpPr>
            <a:spLocks noGrp="1"/>
          </p:cNvSpPr>
          <p:nvPr>
            <p:ph type="sldNum" sz="quarter" idx="10"/>
          </p:nvPr>
        </p:nvSpPr>
        <p:spPr/>
        <p:txBody>
          <a:bodyPr/>
          <a:lstStyle/>
          <a:p>
            <a:fld id="{BAB92A96-1DB4-4578-BA25-D24868D2A73D}" type="slidenum">
              <a:rPr lang="en-US" smtClean="0"/>
              <a:t>3</a:t>
            </a:fld>
            <a:endParaRPr lang="en-US"/>
          </a:p>
        </p:txBody>
      </p:sp>
    </p:spTree>
    <p:extLst>
      <p:ext uri="{BB962C8B-B14F-4D97-AF65-F5344CB8AC3E}">
        <p14:creationId xmlns:p14="http://schemas.microsoft.com/office/powerpoint/2010/main" val="153229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i="1" dirty="0"/>
              <a:t>&lt;&lt;Update this page for DK project lead and support staff and actual client name. If possible add as many names as you can to the client side before, during and/or after the kickoff.&gt;&gt;</a:t>
            </a:r>
          </a:p>
          <a:p>
            <a:endParaRPr lang="en-US" sz="1050" b="1" i="1" dirty="0"/>
          </a:p>
          <a:p>
            <a:r>
              <a:rPr lang="en-US" sz="1050" b="1" i="1" dirty="0"/>
              <a:t>Doubleknot Project Team Roles and Staff</a:t>
            </a:r>
          </a:p>
          <a:p>
            <a:r>
              <a:rPr lang="en-US" sz="1050" b="1" dirty="0"/>
              <a:t>Project Lead</a:t>
            </a:r>
          </a:p>
          <a:p>
            <a:r>
              <a:rPr lang="en-US" sz="1050" dirty="0"/>
              <a:t>The project lead is the main Doubleknot point of contact throughout the engagement. From the start, the project lead schedules all meetings in coordination with the customer, including the initial project kick off, business discovery meetings, training sessions depending on the schedule, and other meetings as needed. The project lead also coordinates the website branding and configuration, as well as the data conversion as detailed in the project. Put simply, the Project lead is the key person responsible for the success of the Doubleknot implementation. Any questions, concerns and issues should be brought to the Doubleknot project lead. </a:t>
            </a:r>
          </a:p>
          <a:p>
            <a:endParaRPr lang="en-US" sz="1050" b="1" dirty="0"/>
          </a:p>
          <a:p>
            <a:r>
              <a:rPr lang="en-US" sz="1050" b="1" dirty="0"/>
              <a:t>Executive Sponsor</a:t>
            </a:r>
          </a:p>
          <a:p>
            <a:r>
              <a:rPr lang="en-US" sz="1050" dirty="0"/>
              <a:t>The executive sponsor stays in contact with the project lead on a daily basis to ensure key milestones are met, and the overall project is on track. Should any issues arise with the implementation that the project lead cannot address or the customer has any issues with the project lead, the executive sponsor can be contacted directly by the customer to resolve those issues. Basically, if you can’t resolve a problem with the project lead, you are encouraged to reach out to Joe, the executive sponsor. </a:t>
            </a:r>
          </a:p>
          <a:p>
            <a:endParaRPr lang="en-US" sz="1050" b="1" dirty="0"/>
          </a:p>
          <a:p>
            <a:r>
              <a:rPr lang="en-US" sz="1050" b="1" dirty="0"/>
              <a:t>Project Support Staff</a:t>
            </a:r>
          </a:p>
          <a:p>
            <a:r>
              <a:rPr lang="en-US" sz="1050" dirty="0"/>
              <a:t>Depending on timing and the scope of the engagement, the project lead has the option of adding additional project team support to assist with any needs. Typically this staff will perform some of the configuration and system training. If integrations are part of the engagement, additional technical project support staff may be added as well. </a:t>
            </a:r>
          </a:p>
          <a:p>
            <a:endParaRPr lang="en-US" sz="1050" b="1" i="1" dirty="0"/>
          </a:p>
          <a:p>
            <a:r>
              <a:rPr lang="en-US" sz="1050" b="1" i="1" dirty="0"/>
              <a:t>Client Project Team Roles</a:t>
            </a:r>
          </a:p>
          <a:p>
            <a:r>
              <a:rPr lang="en-US" sz="1050" b="1" dirty="0"/>
              <a:t>Project Lead</a:t>
            </a:r>
          </a:p>
          <a:p>
            <a:r>
              <a:rPr lang="en-US" sz="1050" dirty="0"/>
              <a:t>The customer project lead has similar responsibilities as the Doubleknot project lead. They’ll be in charge of ensuring a successful startup, and they need to understand your objectives, have project management skills and be able dedicate the necessary time to lead implementation. The project lead will identify and schedule needed business discovery meetings, ensure that staff participates in the meetings, and determine a training schedule. The project lead will be the day-to-day contact for the customer throughout the engagement and should attend all meetings and training sessions. </a:t>
            </a:r>
          </a:p>
          <a:p>
            <a:r>
              <a:rPr lang="en-US" sz="1050" dirty="0"/>
              <a:t> </a:t>
            </a:r>
          </a:p>
          <a:p>
            <a:r>
              <a:rPr lang="en-US" sz="1050" b="1" dirty="0"/>
              <a:t>Executive Sponsor</a:t>
            </a:r>
          </a:p>
          <a:p>
            <a:r>
              <a:rPr lang="en-US" sz="1050" dirty="0"/>
              <a:t>Similar to the Doubleknot executive sponsor, we recommend that you identify an executive who is available to resolve any issues arise that require attention and resolution. This person will have the ultimate authority for any project decisions and will also provide an avenue for communication and resolution for the Doubleknot team if issues arise with the customer project team or timeline. The executive sponsor should be aware of the overall project goals and plan, and stay updated by the customer’s project lead throughout the implementation. </a:t>
            </a:r>
          </a:p>
          <a:p>
            <a:endParaRPr lang="en-US" sz="1050" dirty="0"/>
          </a:p>
          <a:p>
            <a:r>
              <a:rPr lang="en-US" sz="1050" b="1" dirty="0"/>
              <a:t>Subject Matter Experts (SMEs)</a:t>
            </a:r>
          </a:p>
          <a:p>
            <a:r>
              <a:rPr lang="en-US" sz="1050" dirty="0"/>
              <a:t>Your team will identify SMEs for each business unit participating in the implementation. Each SME will be required to attend any business discovery sessions for their business unit. Additionally, each SME will be responsible for attending all training sessions specific to their business unit as well as overall project training sessions. They will acquire the knowledge to train frontline staff in their area on using Doubleknot. SMEs are also responsible for providing Doubleknot with business information in advance of training. For example, a marketing events SME is required to provide information about a typical event. We’ll talk about this more later in the meeting.   </a:t>
            </a:r>
            <a:endParaRPr lang="en-US" sz="1000" dirty="0"/>
          </a:p>
        </p:txBody>
      </p:sp>
      <p:sp>
        <p:nvSpPr>
          <p:cNvPr id="4" name="Slide Number Placeholder 3"/>
          <p:cNvSpPr>
            <a:spLocks noGrp="1"/>
          </p:cNvSpPr>
          <p:nvPr>
            <p:ph type="sldNum" sz="quarter" idx="10"/>
          </p:nvPr>
        </p:nvSpPr>
        <p:spPr/>
        <p:txBody>
          <a:bodyPr/>
          <a:lstStyle/>
          <a:p>
            <a:fld id="{BAB92A96-1DB4-4578-BA25-D24868D2A73D}" type="slidenum">
              <a:rPr lang="en-US" smtClean="0"/>
              <a:t>4</a:t>
            </a:fld>
            <a:endParaRPr lang="en-US"/>
          </a:p>
        </p:txBody>
      </p:sp>
    </p:spTree>
    <p:extLst>
      <p:ext uri="{BB962C8B-B14F-4D97-AF65-F5344CB8AC3E}">
        <p14:creationId xmlns:p14="http://schemas.microsoft.com/office/powerpoint/2010/main" val="959207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i="1" dirty="0"/>
              <a:t>&lt;&lt;Remove data conversion and third-party integration if not relevant for client project&gt;&gt;</a:t>
            </a:r>
          </a:p>
          <a:p>
            <a:endParaRPr lang="en-US" sz="1050" b="1" i="1" dirty="0"/>
          </a:p>
          <a:p>
            <a:pPr defTabSz="966612">
              <a:defRPr/>
            </a:pPr>
            <a:r>
              <a:rPr lang="en-US" sz="1100" b="1" dirty="0"/>
              <a:t>Kickoff and Business Discovery: </a:t>
            </a:r>
            <a:r>
              <a:rPr lang="en-US" sz="1100" dirty="0"/>
              <a:t>This is the kickoff. Business discovery meetings delve further into the requirements for each department to ensure that configuration and setup will be meet your business needs. </a:t>
            </a:r>
            <a:r>
              <a:rPr lang="en-US" sz="1050" baseline="0" dirty="0" smtClean="0"/>
              <a:t>Doubleknot is designed to adapt to your business processes, not to force you into an unfamiliar process that doesn’t work for your organization. Business discovery is where you communicate to us exactly how your business currently works. Chances are very good that together we’ll find ways to streamline your operations, but we’re not forcing you lockstep into a one-size-fits-all process. So, business discovery is very important. </a:t>
            </a:r>
            <a:endParaRPr lang="en-US" sz="1100" dirty="0"/>
          </a:p>
          <a:p>
            <a:r>
              <a:rPr lang="en-US" sz="1100" dirty="0"/>
              <a:t> </a:t>
            </a:r>
          </a:p>
          <a:p>
            <a:r>
              <a:rPr lang="en-US" sz="1100" b="1" dirty="0"/>
              <a:t>Organizational Setup and Configuration.</a:t>
            </a:r>
            <a:r>
              <a:rPr lang="en-US" sz="1100" dirty="0"/>
              <a:t> Based on the business discovery, and information that you provide, we’ll provision the different solutions for your organization and work with the overall leads on financial structure and other items that impact the organization as a whole. </a:t>
            </a:r>
          </a:p>
          <a:p>
            <a:endParaRPr lang="en-US" sz="1050" dirty="0"/>
          </a:p>
          <a:p>
            <a:r>
              <a:rPr lang="en-US" sz="1100" b="1" dirty="0"/>
              <a:t>Training &amp; Hands-On Configuration</a:t>
            </a:r>
          </a:p>
          <a:p>
            <a:pPr marL="181240" indent="-181240">
              <a:buFont typeface="Arial" panose="020B0604020202020204" pitchFamily="34" charset="0"/>
              <a:buChar char="•"/>
            </a:pPr>
            <a:r>
              <a:rPr lang="en-US" sz="1100" dirty="0"/>
              <a:t>One of the most critical aspects of any implementation is customer training.  We’ll work out a detailed training plan to ensure that your team is comfortable creating and managing everything in Doubleknot. </a:t>
            </a:r>
          </a:p>
          <a:p>
            <a:pPr marL="181240" indent="-181240">
              <a:buFont typeface="Arial" panose="020B0604020202020204" pitchFamily="34" charset="0"/>
              <a:buChar char="•"/>
            </a:pPr>
            <a:r>
              <a:rPr lang="en-US" sz="1100" dirty="0"/>
              <a:t>We use a “Train the Trainer” model, where we train lead administrators on using the software. Afterward, the lead administrators train front-line staff using real data.</a:t>
            </a:r>
          </a:p>
          <a:p>
            <a:pPr marL="181240" indent="-181240" defTabSz="966612">
              <a:buFont typeface="Arial" panose="020B0604020202020204" pitchFamily="34" charset="0"/>
              <a:buChar char="•"/>
              <a:defRPr/>
            </a:pPr>
            <a:r>
              <a:rPr lang="en-US" sz="1100" dirty="0"/>
              <a:t>As training occurs, the leads will continue configuration for their departments using what we covered in training. Doubleknot staff is available throughout this process to answer questions and review your configurations. We’ll also help you use reporting features so you can extract and analyze the data you need. </a:t>
            </a:r>
          </a:p>
          <a:p>
            <a:pPr marL="181240" indent="-181240" defTabSz="966612">
              <a:buFont typeface="Arial" panose="020B0604020202020204" pitchFamily="34" charset="0"/>
              <a:buChar char="•"/>
              <a:defRPr/>
            </a:pPr>
            <a:endParaRPr lang="en-US" sz="1050" b="1" i="1" dirty="0"/>
          </a:p>
          <a:p>
            <a:pPr defTabSz="966612">
              <a:defRPr/>
            </a:pPr>
            <a:r>
              <a:rPr lang="en-US" sz="1100" b="1" dirty="0"/>
              <a:t>Acceptance Testing</a:t>
            </a:r>
          </a:p>
          <a:p>
            <a:pPr defTabSz="966612">
              <a:defRPr/>
            </a:pPr>
            <a:r>
              <a:rPr lang="en-US" sz="1100" dirty="0"/>
              <a:t>Doubleknot will work with your team to review and test every aspect of setup and configuration. If issues are identified, we will help you resolve them before the site goes live. The site will go live when you sign off on it. Your organization may go live all at once or in different stages. </a:t>
            </a:r>
          </a:p>
          <a:p>
            <a:pPr defTabSz="966612">
              <a:defRPr/>
            </a:pPr>
            <a:endParaRPr lang="en-US" sz="1050" dirty="0"/>
          </a:p>
          <a:p>
            <a:pPr defTabSz="966612">
              <a:defRPr/>
            </a:pPr>
            <a:r>
              <a:rPr lang="en-US" sz="1100" b="1" dirty="0" smtClean="0"/>
              <a:t>Go </a:t>
            </a:r>
            <a:r>
              <a:rPr lang="en-US" sz="1100" b="1" dirty="0"/>
              <a:t>Live!</a:t>
            </a:r>
          </a:p>
          <a:p>
            <a:pPr marL="181240" indent="-181240" defTabSz="966612">
              <a:buFont typeface="Arial" panose="020B0604020202020204" pitchFamily="34" charset="0"/>
              <a:buChar char="•"/>
              <a:defRPr/>
            </a:pPr>
            <a:r>
              <a:rPr lang="en-US" sz="1100" dirty="0"/>
              <a:t>Once the system is live, Doubleknot will work with your staff to ensure that the reporting that was set up during training sessions meets business process needs. </a:t>
            </a:r>
          </a:p>
          <a:p>
            <a:pPr defTabSz="966612">
              <a:defRPr/>
            </a:pPr>
            <a:endParaRPr lang="en-US" sz="1050" dirty="0"/>
          </a:p>
          <a:p>
            <a:pPr defTabSz="966612">
              <a:defRPr/>
            </a:pPr>
            <a:r>
              <a:rPr lang="en-US" sz="1100" b="1" dirty="0"/>
              <a:t>Ongoing Support</a:t>
            </a:r>
          </a:p>
          <a:p>
            <a:pPr defTabSz="966612">
              <a:defRPr/>
            </a:pPr>
            <a:r>
              <a:rPr lang="en-US" sz="1100" dirty="0"/>
              <a:t>Once the system is live, and the reporting meet your needs, we’ll ask you to sign off that the system is operational. At that point, you can take advantage of standard Doubleknot support, which operates from 8 AM ET until 8 PM ET, Monday through Friday, with after-hours support for business-critical issues 24/7/365. We also have a wealth of resources including documentation, online help, and training videos, and a biweekly newsletter that announces new features and discusses best practices. Doubleknot will be working on the </a:t>
            </a:r>
          </a:p>
        </p:txBody>
      </p:sp>
      <p:sp>
        <p:nvSpPr>
          <p:cNvPr id="4" name="Slide Number Placeholder 3"/>
          <p:cNvSpPr>
            <a:spLocks noGrp="1"/>
          </p:cNvSpPr>
          <p:nvPr>
            <p:ph type="sldNum" sz="quarter" idx="10"/>
          </p:nvPr>
        </p:nvSpPr>
        <p:spPr/>
        <p:txBody>
          <a:bodyPr/>
          <a:lstStyle/>
          <a:p>
            <a:fld id="{BAB92A96-1DB4-4578-BA25-D24868D2A73D}" type="slidenum">
              <a:rPr lang="en-US" smtClean="0"/>
              <a:t>5</a:t>
            </a:fld>
            <a:endParaRPr lang="en-US"/>
          </a:p>
        </p:txBody>
      </p:sp>
    </p:spTree>
    <p:extLst>
      <p:ext uri="{BB962C8B-B14F-4D97-AF65-F5344CB8AC3E}">
        <p14:creationId xmlns:p14="http://schemas.microsoft.com/office/powerpoint/2010/main" val="1247202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0" dirty="0" smtClean="0"/>
              <a:t>Before we</a:t>
            </a:r>
            <a:r>
              <a:rPr lang="en-US" sz="1050" b="0" baseline="0" dirty="0" smtClean="0"/>
              <a:t> start going into project specifics, here’s some terminology that Doubleknot uses.</a:t>
            </a:r>
          </a:p>
          <a:p>
            <a:endParaRPr lang="en-US" sz="1050" b="1" baseline="0" dirty="0" smtClean="0"/>
          </a:p>
          <a:p>
            <a:r>
              <a:rPr lang="en-US" sz="1050" b="1" dirty="0" smtClean="0"/>
              <a:t>Calendar Events</a:t>
            </a:r>
            <a:r>
              <a:rPr lang="en-US" sz="1050" dirty="0" smtClean="0"/>
              <a:t>: Events that are scheduled for a specific date and time (or series of dates and times. For example, a Mother’s Day brunch is a calendar event</a:t>
            </a:r>
          </a:p>
          <a:p>
            <a:endParaRPr lang="en-US" sz="1050" dirty="0" smtClean="0"/>
          </a:p>
          <a:p>
            <a:pPr defTabSz="966612">
              <a:defRPr/>
            </a:pPr>
            <a:r>
              <a:rPr lang="en-US" sz="1050" b="1" dirty="0" smtClean="0"/>
              <a:t>Reservations</a:t>
            </a:r>
            <a:r>
              <a:rPr lang="en-US" sz="1050" dirty="0" smtClean="0"/>
              <a:t>: “On-demand” events that people can schedule to occur at any time within the limits of your availability schedule. For example, field trips, group visits and birthday parties are all managed through reservations. </a:t>
            </a:r>
          </a:p>
          <a:p>
            <a:r>
              <a:rPr lang="en-US" sz="1050" dirty="0" smtClean="0"/>
              <a:t> </a:t>
            </a:r>
          </a:p>
          <a:p>
            <a:pPr defTabSz="966612">
              <a:defRPr/>
            </a:pPr>
            <a:r>
              <a:rPr lang="en-US" sz="1050" b="1" dirty="0" smtClean="0"/>
              <a:t>Constituents</a:t>
            </a:r>
            <a:r>
              <a:rPr lang="en-US" sz="1050" dirty="0" smtClean="0"/>
              <a:t>: Your customers, visitors, members and donors. </a:t>
            </a:r>
          </a:p>
          <a:p>
            <a:endParaRPr lang="en-US" sz="1050" dirty="0" smtClean="0"/>
          </a:p>
          <a:p>
            <a:r>
              <a:rPr lang="en-US" sz="1050" b="1" dirty="0" smtClean="0"/>
              <a:t>Admissions  ticketing</a:t>
            </a:r>
            <a:r>
              <a:rPr lang="en-US" sz="1050" dirty="0" smtClean="0"/>
              <a:t>: Ticket sales that allow general entry, sold online or at the front desk/front gate. </a:t>
            </a:r>
          </a:p>
          <a:p>
            <a:endParaRPr lang="en-US" sz="1050" dirty="0" smtClean="0"/>
          </a:p>
          <a:p>
            <a:r>
              <a:rPr lang="en-US" sz="1050" b="1" dirty="0" smtClean="0"/>
              <a:t>Event Ticketing</a:t>
            </a:r>
            <a:r>
              <a:rPr lang="en-US" sz="1050" dirty="0" smtClean="0"/>
              <a:t>:</a:t>
            </a:r>
            <a:r>
              <a:rPr lang="en-US" sz="1050" baseline="0" dirty="0" smtClean="0"/>
              <a:t> You can issue tickets for calendar events and reservations. </a:t>
            </a:r>
          </a:p>
          <a:p>
            <a:endParaRPr lang="en-US" sz="1050" baseline="0" dirty="0" smtClean="0"/>
          </a:p>
          <a:p>
            <a:pPr marL="181240" indent="-181240">
              <a:buFont typeface="Arial" panose="020B0604020202020204" pitchFamily="34" charset="0"/>
              <a:buChar char="•"/>
            </a:pPr>
            <a:r>
              <a:rPr lang="en-US" sz="1050" b="1" i="1" baseline="0" dirty="0" smtClean="0"/>
              <a:t>Events</a:t>
            </a:r>
            <a:r>
              <a:rPr lang="en-US" sz="1050" baseline="0" dirty="0" smtClean="0"/>
              <a:t>: For example, you can issue tickets for events like fundraisers, holiday party, guest lecture or a movie. These are separate from general admission ticketing as they are just for the specific item, date and time. Event tickets can be issued for each person or a group ticket for everyone on the same registration. Event tickets can scanned at the entrance to the event to mark attendance. </a:t>
            </a:r>
            <a:endParaRPr lang="en-US" sz="1050" b="1" i="1" baseline="0" dirty="0" smtClean="0"/>
          </a:p>
          <a:p>
            <a:pPr marL="181240" indent="-181240">
              <a:buFont typeface="Arial" panose="020B0604020202020204" pitchFamily="34" charset="0"/>
              <a:buChar char="•"/>
            </a:pPr>
            <a:r>
              <a:rPr lang="en-US" sz="1050" b="1" i="1" baseline="0" dirty="0" smtClean="0"/>
              <a:t>Reservations</a:t>
            </a:r>
            <a:r>
              <a:rPr lang="en-US" sz="1050" baseline="0" dirty="0" smtClean="0"/>
              <a:t>: You can also issue tickets for reservations. For example, for a school group visit, you can issue ONE ticket for all of the students, teachers and chaperones. When they arrive, you can scan the one ticket to mark attendance. You can also update the ticket to add last-minute attendees. </a:t>
            </a:r>
          </a:p>
          <a:p>
            <a:endParaRPr lang="en-US" sz="1050" baseline="0" dirty="0" smtClean="0"/>
          </a:p>
          <a:p>
            <a:pPr defTabSz="966612">
              <a:defRPr/>
            </a:pPr>
            <a:r>
              <a:rPr lang="en-US" sz="1050" b="1" dirty="0"/>
              <a:t>Sales Station</a:t>
            </a:r>
            <a:r>
              <a:rPr lang="en-US" sz="1050" dirty="0"/>
              <a:t>: Our POS and mobile app that allows you to sell and manage everything in Doubleknot on the floor or grounds of your site. With Sales Station POS cash registers, you can manage all of your front-of-house sales and printing. </a:t>
            </a:r>
            <a:r>
              <a:rPr lang="en-US" sz="1050" baseline="0" dirty="0" smtClean="0"/>
              <a:t>With Sales Station as mobile app, you can sell memberships and tickets, and you can scan membership cards and tickets. It’s </a:t>
            </a:r>
            <a:r>
              <a:rPr lang="en-US" sz="1050" dirty="0"/>
              <a:t>a great way to manage events, collect donations and handle </a:t>
            </a:r>
            <a:r>
              <a:rPr lang="en-US" sz="1050" dirty="0" err="1"/>
              <a:t>checkin</a:t>
            </a:r>
            <a:r>
              <a:rPr lang="en-US" sz="1050" dirty="0"/>
              <a:t> for kids’ programs like daycamps. We recommend that every department learn about and use Sales Station as a mobile app because it delivers great benefits across everything you do in Doubleknot. </a:t>
            </a:r>
          </a:p>
        </p:txBody>
      </p:sp>
      <p:sp>
        <p:nvSpPr>
          <p:cNvPr id="4" name="Slide Number Placeholder 3"/>
          <p:cNvSpPr>
            <a:spLocks noGrp="1"/>
          </p:cNvSpPr>
          <p:nvPr>
            <p:ph type="sldNum" sz="quarter" idx="10"/>
          </p:nvPr>
        </p:nvSpPr>
        <p:spPr/>
        <p:txBody>
          <a:bodyPr/>
          <a:lstStyle/>
          <a:p>
            <a:fld id="{BAB92A96-1DB4-4578-BA25-D24868D2A73D}" type="slidenum">
              <a:rPr lang="en-US" smtClean="0"/>
              <a:t>6</a:t>
            </a:fld>
            <a:endParaRPr lang="en-US"/>
          </a:p>
        </p:txBody>
      </p:sp>
    </p:spTree>
    <p:extLst>
      <p:ext uri="{BB962C8B-B14F-4D97-AF65-F5344CB8AC3E}">
        <p14:creationId xmlns:p14="http://schemas.microsoft.com/office/powerpoint/2010/main" val="198649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kern="1200" dirty="0" smtClean="0">
                <a:solidFill>
                  <a:schemeClr val="tx1"/>
                </a:solidFill>
                <a:effectLst/>
                <a:latin typeface="+mn-lt"/>
                <a:ea typeface="+mn-ea"/>
                <a:cs typeface="+mn-cs"/>
              </a:rPr>
              <a:t>These are the solution areas in the contract (remove whatever isn’t being used)</a:t>
            </a:r>
          </a:p>
          <a:p>
            <a:endParaRPr lang="en-US" sz="1050" b="1" kern="1200" dirty="0" smtClean="0">
              <a:solidFill>
                <a:schemeClr val="tx1"/>
              </a:solidFill>
              <a:effectLst/>
              <a:latin typeface="+mn-lt"/>
              <a:ea typeface="+mn-ea"/>
              <a:cs typeface="+mn-cs"/>
            </a:endParaRPr>
          </a:p>
          <a:p>
            <a:r>
              <a:rPr lang="en-US" sz="1050" b="1" kern="1200" dirty="0" smtClean="0">
                <a:solidFill>
                  <a:schemeClr val="tx1"/>
                </a:solidFill>
                <a:effectLst/>
                <a:latin typeface="+mn-lt"/>
                <a:ea typeface="+mn-ea"/>
                <a:cs typeface="+mn-cs"/>
              </a:rPr>
              <a:t>Event Management:</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Prescheduled on a specific date and time</a:t>
            </a: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Special events, camps, classes etc.</a:t>
            </a:r>
          </a:p>
          <a:p>
            <a:endParaRPr lang="en-US" sz="1050" b="1" kern="1200" dirty="0" smtClean="0">
              <a:solidFill>
                <a:schemeClr val="tx1"/>
              </a:solidFill>
              <a:effectLst/>
              <a:latin typeface="+mn-lt"/>
              <a:ea typeface="+mn-ea"/>
              <a:cs typeface="+mn-cs"/>
            </a:endParaRPr>
          </a:p>
          <a:p>
            <a:r>
              <a:rPr lang="en-US" sz="1050" b="1" kern="1200" dirty="0" smtClean="0">
                <a:solidFill>
                  <a:schemeClr val="tx1"/>
                </a:solidFill>
                <a:effectLst/>
                <a:latin typeface="+mn-lt"/>
                <a:ea typeface="+mn-ea"/>
                <a:cs typeface="+mn-cs"/>
              </a:rPr>
              <a:t>Facilities &amp; Reservations</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“On-demand” options including field trips, group visits, birthday parties, tours and private event rentals</a:t>
            </a:r>
          </a:p>
          <a:p>
            <a:endParaRPr lang="en-US" sz="1050" b="1" kern="1200" dirty="0" smtClean="0">
              <a:solidFill>
                <a:schemeClr val="tx1"/>
              </a:solidFill>
              <a:effectLst/>
              <a:latin typeface="+mn-lt"/>
              <a:ea typeface="+mn-ea"/>
              <a:cs typeface="+mn-cs"/>
            </a:endParaRPr>
          </a:p>
          <a:p>
            <a:r>
              <a:rPr lang="en-US" sz="1050" b="1" kern="1200" dirty="0" smtClean="0">
                <a:solidFill>
                  <a:schemeClr val="tx1"/>
                </a:solidFill>
                <a:effectLst/>
                <a:latin typeface="+mn-lt"/>
                <a:ea typeface="+mn-ea"/>
                <a:cs typeface="+mn-cs"/>
              </a:rPr>
              <a:t>Membership Management</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Levels, benefits, renewals, gifts, upgrade and downgrade rules, notifications, etc. </a:t>
            </a: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Membership cards including digital, print-at-home and printed at your site</a:t>
            </a:r>
          </a:p>
          <a:p>
            <a:endParaRPr lang="en-US" sz="1050" b="1" kern="1200" dirty="0" smtClean="0">
              <a:solidFill>
                <a:schemeClr val="tx1"/>
              </a:solidFill>
              <a:effectLst/>
              <a:latin typeface="+mn-lt"/>
              <a:ea typeface="+mn-ea"/>
              <a:cs typeface="+mn-cs"/>
            </a:endParaRPr>
          </a:p>
          <a:p>
            <a:r>
              <a:rPr lang="en-US" sz="1050" b="1" kern="1200" dirty="0" smtClean="0">
                <a:solidFill>
                  <a:schemeClr val="tx1"/>
                </a:solidFill>
                <a:effectLst/>
                <a:latin typeface="+mn-lt"/>
                <a:ea typeface="+mn-ea"/>
                <a:cs typeface="+mn-cs"/>
              </a:rPr>
              <a:t>Donations &amp; Fundraising </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Checkout donation request</a:t>
            </a: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Tracking campaigns, funds, appeals and gifts</a:t>
            </a: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Analyzing data to identify trends and segment groups for communications and offers </a:t>
            </a:r>
          </a:p>
          <a:p>
            <a:endParaRPr lang="en-US" sz="1050" b="1" kern="1200" dirty="0" smtClean="0">
              <a:solidFill>
                <a:schemeClr val="tx1"/>
              </a:solidFill>
              <a:effectLst/>
              <a:latin typeface="+mn-lt"/>
              <a:ea typeface="+mn-ea"/>
              <a:cs typeface="+mn-cs"/>
            </a:endParaRPr>
          </a:p>
          <a:p>
            <a:r>
              <a:rPr lang="en-US" sz="1050" b="1" kern="1200" dirty="0" smtClean="0">
                <a:solidFill>
                  <a:schemeClr val="tx1"/>
                </a:solidFill>
                <a:effectLst/>
                <a:latin typeface="+mn-lt"/>
                <a:ea typeface="+mn-ea"/>
                <a:cs typeface="+mn-cs"/>
              </a:rPr>
              <a:t>Front-Desk/Front-Gate Admissions </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Sales Station POS cash registers, cash drawers, ticket printers, receipt printers, ticket scanners: everything you need at the front gate or front desk. </a:t>
            </a:r>
          </a:p>
          <a:p>
            <a:endParaRPr lang="en-US" sz="1050" b="1" kern="1200" dirty="0" smtClean="0">
              <a:solidFill>
                <a:schemeClr val="tx1"/>
              </a:solidFill>
              <a:effectLst/>
              <a:latin typeface="+mn-lt"/>
              <a:ea typeface="+mn-ea"/>
              <a:cs typeface="+mn-cs"/>
            </a:endParaRPr>
          </a:p>
          <a:p>
            <a:r>
              <a:rPr lang="en-US" sz="1050" b="1" kern="1200" dirty="0" smtClean="0">
                <a:solidFill>
                  <a:schemeClr val="tx1"/>
                </a:solidFill>
                <a:effectLst/>
                <a:latin typeface="+mn-lt"/>
                <a:ea typeface="+mn-ea"/>
                <a:cs typeface="+mn-cs"/>
              </a:rPr>
              <a:t>Retail Management</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Products, inventory management, tax groups</a:t>
            </a:r>
          </a:p>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Sales Station registers and mobile tablets for product sales </a:t>
            </a:r>
          </a:p>
        </p:txBody>
      </p:sp>
      <p:sp>
        <p:nvSpPr>
          <p:cNvPr id="4" name="Slide Number Placeholder 3"/>
          <p:cNvSpPr>
            <a:spLocks noGrp="1"/>
          </p:cNvSpPr>
          <p:nvPr>
            <p:ph type="sldNum" sz="quarter" idx="10"/>
          </p:nvPr>
        </p:nvSpPr>
        <p:spPr/>
        <p:txBody>
          <a:bodyPr/>
          <a:lstStyle/>
          <a:p>
            <a:fld id="{BAB92A96-1DB4-4578-BA25-D24868D2A73D}" type="slidenum">
              <a:rPr lang="en-US" smtClean="0"/>
              <a:t>7</a:t>
            </a:fld>
            <a:endParaRPr lang="en-US"/>
          </a:p>
        </p:txBody>
      </p:sp>
    </p:spTree>
    <p:extLst>
      <p:ext uri="{BB962C8B-B14F-4D97-AF65-F5344CB8AC3E}">
        <p14:creationId xmlns:p14="http://schemas.microsoft.com/office/powerpoint/2010/main" val="1956058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Doubleknot</a:t>
            </a:r>
            <a:r>
              <a:rPr lang="en-US" sz="1050" baseline="0" dirty="0" smtClean="0"/>
              <a:t> is an integrated system that handles all the different functions we talked about on the previous slide. Because all of your information is in a single database, Doubleknot offers many additional integrated features that apply throughout Doubleknot. In addition to training in your department, most of you will also attend some or all of the training for integrated features:</a:t>
            </a:r>
          </a:p>
          <a:p>
            <a:endParaRPr lang="en-US" sz="1050" baseline="0" dirty="0" smtClean="0"/>
          </a:p>
          <a:p>
            <a:pPr marL="181240" indent="-181240">
              <a:buFont typeface="Arial" panose="020B0604020202020204" pitchFamily="34" charset="0"/>
              <a:buChar char="•"/>
            </a:pPr>
            <a:r>
              <a:rPr lang="en-US" sz="1050" b="1" baseline="0" dirty="0" smtClean="0"/>
              <a:t>Finance setup</a:t>
            </a:r>
            <a:r>
              <a:rPr lang="en-US" sz="1050" baseline="0" dirty="0" smtClean="0"/>
              <a:t>. The way that you structure your financial setup in Doubleknot impacts everything that you collect payment for in Doubleknot. </a:t>
            </a:r>
          </a:p>
          <a:p>
            <a:endParaRPr lang="en-US" sz="1050" baseline="0" dirty="0" smtClean="0"/>
          </a:p>
          <a:p>
            <a:pPr marL="181240" indent="-181240">
              <a:buFont typeface="Arial" panose="020B0604020202020204" pitchFamily="34" charset="0"/>
              <a:buChar char="•"/>
            </a:pPr>
            <a:r>
              <a:rPr lang="en-US" sz="1050" b="1" baseline="0" dirty="0" smtClean="0"/>
              <a:t>Discounts and promotions</a:t>
            </a:r>
            <a:r>
              <a:rPr lang="en-US" sz="1050" baseline="0" dirty="0" smtClean="0"/>
              <a:t>. Doubleknot has a powerful discount engine that allows you to create any kind of discount, with complete control over the qualifying purchase AND complete control over the item that’s discounted. Each department might have its own discounts but it’s included as part of enterprise setup to ensure best practices for consistent and manageable discounts for items like memberships.</a:t>
            </a:r>
          </a:p>
          <a:p>
            <a:pPr marL="181240" indent="-181240">
              <a:buFont typeface="Arial" panose="020B0604020202020204" pitchFamily="34" charset="0"/>
              <a:buChar char="•"/>
            </a:pPr>
            <a:endParaRPr lang="en-US" sz="1050" baseline="0" dirty="0" smtClean="0"/>
          </a:p>
          <a:p>
            <a:pPr marL="181240" indent="-181240">
              <a:buFont typeface="Arial" panose="020B0604020202020204" pitchFamily="34" charset="0"/>
              <a:buChar char="•"/>
            </a:pPr>
            <a:r>
              <a:rPr lang="en-US" sz="1050" b="1" baseline="0" dirty="0" smtClean="0"/>
              <a:t>Custom forms</a:t>
            </a:r>
            <a:r>
              <a:rPr lang="en-US" sz="1050" baseline="0" dirty="0" smtClean="0"/>
              <a:t>. You can create fully customized forms to gather information, confirm acknowledgement of conditions like policies and waivers, and upsell additional items during a purchase. </a:t>
            </a:r>
          </a:p>
          <a:p>
            <a:pPr marL="181240" indent="-181240">
              <a:buFont typeface="Arial" panose="020B0604020202020204" pitchFamily="34" charset="0"/>
              <a:buChar char="•"/>
            </a:pPr>
            <a:endParaRPr lang="en-US" sz="1050" baseline="0" dirty="0" smtClean="0"/>
          </a:p>
          <a:p>
            <a:pPr marL="181240" indent="-181240">
              <a:buFont typeface="Arial" panose="020B0604020202020204" pitchFamily="34" charset="0"/>
              <a:buChar char="•"/>
            </a:pPr>
            <a:r>
              <a:rPr lang="en-US" sz="1050" b="1" baseline="0" dirty="0" smtClean="0"/>
              <a:t>Integrated donation requests and upsell</a:t>
            </a:r>
            <a:r>
              <a:rPr lang="en-US" sz="1050" baseline="0" dirty="0" smtClean="0"/>
              <a:t>. Doubleknot lets you ask for a donation right before a customer pays for a purchase. Plus, we have many options to promote upsell throughout the system.</a:t>
            </a:r>
          </a:p>
          <a:p>
            <a:pPr marL="181240" indent="-181240">
              <a:buFont typeface="Arial" panose="020B0604020202020204" pitchFamily="34" charset="0"/>
              <a:buChar char="•"/>
            </a:pPr>
            <a:endParaRPr lang="en-US" sz="1050" baseline="0" dirty="0" smtClean="0"/>
          </a:p>
          <a:p>
            <a:pPr marL="181240" indent="-181240">
              <a:buFont typeface="Arial" panose="020B0604020202020204" pitchFamily="34" charset="0"/>
              <a:buChar char="•"/>
            </a:pPr>
            <a:r>
              <a:rPr lang="en-US" sz="1050" b="1" baseline="0" dirty="0" smtClean="0"/>
              <a:t>Email marketing and communications</a:t>
            </a:r>
            <a:r>
              <a:rPr lang="en-US" sz="1050" baseline="0" dirty="0" smtClean="0"/>
              <a:t>. We have a built-in email engine that serves many purposes. You can schedule an email to everyone registered for an event, etc. </a:t>
            </a:r>
          </a:p>
          <a:p>
            <a:pPr marL="181240" indent="-181240">
              <a:buFont typeface="Arial" panose="020B0604020202020204" pitchFamily="34" charset="0"/>
              <a:buChar char="•"/>
            </a:pPr>
            <a:endParaRPr lang="en-US" sz="1050" baseline="0" dirty="0" smtClean="0"/>
          </a:p>
          <a:p>
            <a:pPr marL="181240" indent="-181240">
              <a:buFont typeface="Arial" panose="020B0604020202020204" pitchFamily="34" charset="0"/>
              <a:buChar char="•"/>
            </a:pPr>
            <a:r>
              <a:rPr lang="en-US" sz="1050" b="1" baseline="0" dirty="0" smtClean="0"/>
              <a:t>Reporting and analytics</a:t>
            </a:r>
            <a:r>
              <a:rPr lang="en-US" sz="1050" baseline="0" dirty="0" smtClean="0"/>
              <a:t>. There are nearly 100 built-in reports in Doubleknot to support every aspect of your organization. In addition you can customize reports to match your exact needs, and save the customized report for future use. </a:t>
            </a:r>
          </a:p>
        </p:txBody>
      </p:sp>
      <p:sp>
        <p:nvSpPr>
          <p:cNvPr id="4" name="Slide Number Placeholder 3"/>
          <p:cNvSpPr>
            <a:spLocks noGrp="1"/>
          </p:cNvSpPr>
          <p:nvPr>
            <p:ph type="sldNum" sz="quarter" idx="10"/>
          </p:nvPr>
        </p:nvSpPr>
        <p:spPr/>
        <p:txBody>
          <a:bodyPr/>
          <a:lstStyle/>
          <a:p>
            <a:fld id="{BAB92A96-1DB4-4578-BA25-D24868D2A73D}" type="slidenum">
              <a:rPr lang="en-US" smtClean="0"/>
              <a:t>8</a:t>
            </a:fld>
            <a:endParaRPr lang="en-US"/>
          </a:p>
        </p:txBody>
      </p:sp>
    </p:spTree>
    <p:extLst>
      <p:ext uri="{BB962C8B-B14F-4D97-AF65-F5344CB8AC3E}">
        <p14:creationId xmlns:p14="http://schemas.microsoft.com/office/powerpoint/2010/main" val="3514495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b="1" i="1" dirty="0" smtClean="0"/>
              <a:t>&lt;&lt;Before</a:t>
            </a:r>
            <a:r>
              <a:rPr lang="en-US" sz="1050" b="1" i="1" baseline="0" dirty="0" smtClean="0"/>
              <a:t> kickoff, </a:t>
            </a:r>
            <a:r>
              <a:rPr lang="en-US" sz="1050" b="1" i="1" dirty="0" smtClean="0"/>
              <a:t>remove</a:t>
            </a:r>
            <a:r>
              <a:rPr lang="en-US" sz="1050" b="1" i="1" baseline="0" dirty="0" smtClean="0"/>
              <a:t> the items that aren’t in this implementation&gt;&gt;</a:t>
            </a:r>
          </a:p>
          <a:p>
            <a:endParaRPr lang="en-US" sz="1050" baseline="0" dirty="0" smtClean="0"/>
          </a:p>
          <a:p>
            <a:r>
              <a:rPr lang="en-US" sz="1050" baseline="0" dirty="0" smtClean="0"/>
              <a:t>So, before we start talking about configuring each section of Doubleknot, please let me know if there are any firm dates by which you’d like to launch these functions.</a:t>
            </a:r>
          </a:p>
          <a:p>
            <a:endParaRPr lang="en-US" sz="1050" baseline="0" dirty="0" smtClean="0"/>
          </a:p>
          <a:p>
            <a:r>
              <a:rPr lang="en-US" sz="1050" baseline="0" dirty="0" smtClean="0"/>
              <a:t>&lt;Go through the list and collect dates&gt;</a:t>
            </a:r>
          </a:p>
          <a:p>
            <a:endParaRPr lang="en-US" sz="1050" baseline="0" dirty="0" smtClean="0"/>
          </a:p>
          <a:p>
            <a:r>
              <a:rPr lang="en-US" sz="1050" baseline="0" dirty="0" smtClean="0"/>
              <a:t>Remember, we can and we will meet these dates if all of us have continuous and open communication. </a:t>
            </a:r>
          </a:p>
          <a:p>
            <a:endParaRPr lang="en-US" sz="1050" dirty="0"/>
          </a:p>
        </p:txBody>
      </p:sp>
      <p:sp>
        <p:nvSpPr>
          <p:cNvPr id="4" name="Slide Number Placeholder 3"/>
          <p:cNvSpPr>
            <a:spLocks noGrp="1"/>
          </p:cNvSpPr>
          <p:nvPr>
            <p:ph type="sldNum" sz="quarter" idx="10"/>
          </p:nvPr>
        </p:nvSpPr>
        <p:spPr/>
        <p:txBody>
          <a:bodyPr/>
          <a:lstStyle/>
          <a:p>
            <a:fld id="{BAB92A96-1DB4-4578-BA25-D24868D2A73D}" type="slidenum">
              <a:rPr lang="en-US" smtClean="0"/>
              <a:t>9</a:t>
            </a:fld>
            <a:endParaRPr lang="en-US"/>
          </a:p>
        </p:txBody>
      </p:sp>
    </p:spTree>
    <p:extLst>
      <p:ext uri="{BB962C8B-B14F-4D97-AF65-F5344CB8AC3E}">
        <p14:creationId xmlns:p14="http://schemas.microsoft.com/office/powerpoint/2010/main" val="34026654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lvl1pPr algn="ctr">
              <a:defRPr>
                <a:solidFill>
                  <a:srgbClr val="115CA7"/>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371600" y="30480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Other text you might need</a:t>
            </a:r>
            <a:endParaRPr lang="en-US"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67508" y="335616"/>
            <a:ext cx="1924092" cy="350184"/>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p:cNvGrpSpPr/>
          <p:nvPr userDrawn="1"/>
        </p:nvGrpSpPr>
        <p:grpSpPr>
          <a:xfrm>
            <a:off x="533400" y="6459196"/>
            <a:ext cx="7848600" cy="230832"/>
            <a:chOff x="457200" y="6477000"/>
            <a:chExt cx="8229600" cy="230832"/>
          </a:xfrm>
        </p:grpSpPr>
        <p:cxnSp>
          <p:nvCxnSpPr>
            <p:cNvPr id="10" name="Straight Connector 9"/>
            <p:cNvCxnSpPr/>
            <p:nvPr userDrawn="1"/>
          </p:nvCxnSpPr>
          <p:spPr>
            <a:xfrm>
              <a:off x="457200" y="6477000"/>
              <a:ext cx="82296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457200" y="6477000"/>
              <a:ext cx="8229600" cy="230832"/>
            </a:xfrm>
            <a:prstGeom prst="rect">
              <a:avLst/>
            </a:prstGeom>
          </p:spPr>
          <p:txBody>
            <a:bodyPr wrap="square">
              <a:spAutoFit/>
            </a:bodyPr>
            <a:lstStyle/>
            <a:p>
              <a:pPr algn="ctr"/>
              <a:r>
                <a:rPr lang="en-US" sz="900" spc="100" baseline="0" dirty="0" smtClean="0">
                  <a:solidFill>
                    <a:schemeClr val="bg1">
                      <a:lumMod val="50000"/>
                    </a:schemeClr>
                  </a:solidFill>
                </a:rPr>
                <a:t>Telephone: (408) 971-9120  |  support.doubleknot.com  | </a:t>
              </a:r>
              <a:r>
                <a:rPr kumimoji="0" lang="en-US" sz="900" b="0" i="0" u="none" strike="noStrike" kern="1200" cap="none" spc="100" normalizeH="0" baseline="0" noProof="0" dirty="0" smtClean="0">
                  <a:ln>
                    <a:noFill/>
                  </a:ln>
                  <a:solidFill>
                    <a:schemeClr val="bg1">
                      <a:lumMod val="50000"/>
                    </a:schemeClr>
                  </a:solidFill>
                  <a:effectLst/>
                  <a:uLnTx/>
                  <a:uFillTx/>
                  <a:latin typeface="+mn-lt"/>
                  <a:ea typeface="+mn-ea"/>
                  <a:cs typeface="+mn-cs"/>
                </a:rPr>
                <a:t>support@doubleknot.com </a:t>
              </a:r>
              <a:r>
                <a:rPr lang="en-US" sz="900" spc="100" baseline="0" dirty="0" smtClean="0">
                  <a:solidFill>
                    <a:schemeClr val="bg1">
                      <a:lumMod val="50000"/>
                    </a:schemeClr>
                  </a:solidFill>
                </a:rPr>
                <a:t>| @</a:t>
              </a:r>
              <a:r>
                <a:rPr lang="en-US" sz="900" spc="100" baseline="0" dirty="0" err="1" smtClean="0">
                  <a:solidFill>
                    <a:schemeClr val="bg1">
                      <a:lumMod val="50000"/>
                    </a:schemeClr>
                  </a:solidFill>
                </a:rPr>
                <a:t>doubleknotinc</a:t>
              </a:r>
              <a:r>
                <a:rPr lang="en-US" sz="900" spc="100" baseline="0" dirty="0" smtClean="0">
                  <a:solidFill>
                    <a:schemeClr val="bg1">
                      <a:lumMod val="50000"/>
                    </a:schemeClr>
                  </a:solidFill>
                </a:rPr>
                <a:t> |  © 2018 Doubleknot</a:t>
              </a:r>
              <a:endParaRPr lang="en-US" sz="900" spc="100" baseline="0" dirty="0">
                <a:solidFill>
                  <a:schemeClr val="bg1">
                    <a:lumMod val="50000"/>
                  </a:schemeClr>
                </a:solidFill>
              </a:endParaRPr>
            </a:p>
          </p:txBody>
        </p:sp>
      </p:grpSp>
    </p:spTree>
    <p:extLst>
      <p:ext uri="{BB962C8B-B14F-4D97-AF65-F5344CB8AC3E}">
        <p14:creationId xmlns:p14="http://schemas.microsoft.com/office/powerpoint/2010/main" val="1550152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600">
                <a:solidFill>
                  <a:srgbClr val="115CA7"/>
                </a:solidFill>
              </a:defRPr>
            </a:lvl1pPr>
          </a:lstStyle>
          <a:p>
            <a:r>
              <a:rPr lang="en-US" dirty="0" smtClean="0"/>
              <a:t>Slide Title	</a:t>
            </a:r>
            <a:endParaRPr lang="en-US" dirty="0"/>
          </a:p>
        </p:txBody>
      </p:sp>
      <p:sp>
        <p:nvSpPr>
          <p:cNvPr id="3" name="Content Placeholder 2"/>
          <p:cNvSpPr>
            <a:spLocks noGrp="1"/>
          </p:cNvSpPr>
          <p:nvPr>
            <p:ph idx="1" hasCustomPrompt="1"/>
          </p:nvPr>
        </p:nvSpPr>
        <p:spPr>
          <a:xfrm>
            <a:off x="457200" y="1143000"/>
            <a:ext cx="8229600" cy="4953000"/>
          </a:xfrm>
        </p:spPr>
        <p:txBody>
          <a:bodyPr/>
          <a:lstStyle>
            <a:lvl1pPr marL="0" indent="0">
              <a:buNone/>
              <a:defRPr baseline="0"/>
            </a:lvl1pPr>
            <a:lvl2pPr marL="576263" indent="-228600">
              <a:buFont typeface="Arial" panose="020B0604020202020204" pitchFamily="34" charset="0"/>
              <a:buChar char="•"/>
              <a:defRPr/>
            </a:lvl2pPr>
            <a:lvl4pPr marL="804863" indent="-228600">
              <a:defRPr sz="2400"/>
            </a:lvl4pPr>
            <a:lvl5pPr marL="1033463" indent="-228600">
              <a:buFont typeface="Arial" panose="020B0604020202020204" pitchFamily="34" charset="0"/>
              <a:buChar char="•"/>
              <a:tabLst>
                <a:tab pos="1828800" algn="l"/>
              </a:tabLst>
              <a:defRPr/>
            </a:lvl5pPr>
          </a:lstStyle>
          <a:p>
            <a:pPr lvl="0"/>
            <a:r>
              <a:rPr lang="en-US" dirty="0" smtClean="0"/>
              <a:t>Plain Text</a:t>
            </a:r>
          </a:p>
          <a:p>
            <a:pPr lvl="1"/>
            <a:r>
              <a:rPr lang="en-US" dirty="0" smtClean="0"/>
              <a:t>Second level</a:t>
            </a:r>
          </a:p>
          <a:p>
            <a:pPr lvl="3"/>
            <a:r>
              <a:rPr lang="en-US" dirty="0" smtClean="0"/>
              <a:t>Third level</a:t>
            </a:r>
          </a:p>
          <a:p>
            <a:pPr lvl="4"/>
            <a:r>
              <a:rPr lang="en-US" dirty="0" smtClean="0"/>
              <a:t>Fourth level</a:t>
            </a: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67508" y="335616"/>
            <a:ext cx="1924092" cy="35018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userDrawn="1"/>
        </p:nvSpPr>
        <p:spPr>
          <a:xfrm>
            <a:off x="457200" y="6473952"/>
            <a:ext cx="8229600" cy="228600"/>
          </a:xfrm>
          <a:prstGeom prst="rect">
            <a:avLst/>
          </a:prstGeom>
        </p:spPr>
        <p:txBody>
          <a:bodyPr>
            <a:spAutoFit/>
          </a:bodyPr>
          <a:lstStyle/>
          <a:p>
            <a:pPr algn="ctr"/>
            <a:r>
              <a:rPr lang="en-US" sz="900" spc="100" baseline="0" dirty="0" smtClean="0">
                <a:solidFill>
                  <a:schemeClr val="bg1">
                    <a:lumMod val="50000"/>
                  </a:schemeClr>
                </a:solidFill>
              </a:rPr>
              <a:t>Telephone: (408) 971-9120  |  support.doubleknot.com | </a:t>
            </a:r>
            <a:r>
              <a:rPr kumimoji="0" lang="en-US" sz="900" b="0" i="0" u="none" strike="noStrike" kern="1200" cap="none" spc="100" normalizeH="0" baseline="0" noProof="0" dirty="0" smtClean="0">
                <a:ln>
                  <a:noFill/>
                </a:ln>
                <a:solidFill>
                  <a:schemeClr val="bg1">
                    <a:lumMod val="50000"/>
                  </a:schemeClr>
                </a:solidFill>
                <a:effectLst/>
                <a:uLnTx/>
                <a:uFillTx/>
                <a:latin typeface="+mn-lt"/>
                <a:ea typeface="+mn-ea"/>
                <a:cs typeface="+mn-cs"/>
              </a:rPr>
              <a:t>support@doubleknot.com </a:t>
            </a:r>
            <a:r>
              <a:rPr lang="en-US" sz="900" spc="100" baseline="0" dirty="0" smtClean="0">
                <a:solidFill>
                  <a:schemeClr val="bg1">
                    <a:lumMod val="50000"/>
                  </a:schemeClr>
                </a:solidFill>
              </a:rPr>
              <a:t>| @</a:t>
            </a:r>
            <a:r>
              <a:rPr lang="en-US" sz="900" spc="100" baseline="0" dirty="0" err="1" smtClean="0">
                <a:solidFill>
                  <a:schemeClr val="bg1">
                    <a:lumMod val="50000"/>
                  </a:schemeClr>
                </a:solidFill>
              </a:rPr>
              <a:t>doubleknotinc</a:t>
            </a:r>
            <a:r>
              <a:rPr lang="en-US" sz="900" spc="100" baseline="0" dirty="0" smtClean="0">
                <a:solidFill>
                  <a:schemeClr val="bg1">
                    <a:lumMod val="50000"/>
                  </a:schemeClr>
                </a:solidFill>
              </a:rPr>
              <a:t> |  © 2018 Doubleknot</a:t>
            </a:r>
            <a:endParaRPr lang="en-US" sz="900" spc="100" baseline="0" dirty="0">
              <a:solidFill>
                <a:schemeClr val="bg1">
                  <a:lumMod val="50000"/>
                </a:schemeClr>
              </a:solidFill>
            </a:endParaRPr>
          </a:p>
        </p:txBody>
      </p:sp>
      <p:cxnSp>
        <p:nvCxnSpPr>
          <p:cNvPr id="11" name="Straight Connector 10"/>
          <p:cNvCxnSpPr/>
          <p:nvPr userDrawn="1"/>
        </p:nvCxnSpPr>
        <p:spPr>
          <a:xfrm>
            <a:off x="457200" y="6477000"/>
            <a:ext cx="82296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986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115CA7"/>
                </a:solidFill>
              </a:defRPr>
            </a:lvl1pPr>
          </a:lstStyle>
          <a:p>
            <a:r>
              <a:rPr lang="en-US" dirty="0" smtClean="0"/>
              <a:t>Click to edit Master title style</a:t>
            </a:r>
            <a:endParaRPr lang="en-US" dirty="0"/>
          </a:p>
        </p:txBody>
      </p:sp>
      <p:sp>
        <p:nvSpPr>
          <p:cNvPr id="3" name="Content Placeholder 2"/>
          <p:cNvSpPr>
            <a:spLocks noGrp="1"/>
          </p:cNvSpPr>
          <p:nvPr>
            <p:ph sz="half" idx="1" hasCustomPrompt="1"/>
          </p:nvPr>
        </p:nvSpPr>
        <p:spPr>
          <a:xfrm>
            <a:off x="457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Plain Text</a:t>
            </a:r>
          </a:p>
          <a:p>
            <a:pPr lvl="1"/>
            <a:r>
              <a:rPr lang="en-US" dirty="0" smtClean="0"/>
              <a:t>Second level</a:t>
            </a:r>
          </a:p>
          <a:p>
            <a:pPr lvl="3"/>
            <a:r>
              <a:rPr lang="en-US" dirty="0" smtClean="0"/>
              <a:t>Third level</a:t>
            </a:r>
          </a:p>
          <a:p>
            <a:pPr lvl="4"/>
            <a:r>
              <a:rPr lang="en-US" dirty="0" smtClean="0"/>
              <a:t>Fourth level</a:t>
            </a:r>
          </a:p>
        </p:txBody>
      </p:sp>
      <p:sp>
        <p:nvSpPr>
          <p:cNvPr id="4" name="Content Placeholder 3"/>
          <p:cNvSpPr>
            <a:spLocks noGrp="1"/>
          </p:cNvSpPr>
          <p:nvPr>
            <p:ph sz="half" idx="2" hasCustomPrompt="1"/>
          </p:nvPr>
        </p:nvSpPr>
        <p:spPr>
          <a:xfrm>
            <a:off x="4636477"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Plain Text</a:t>
            </a:r>
          </a:p>
          <a:p>
            <a:pPr lvl="1"/>
            <a:r>
              <a:rPr lang="en-US" dirty="0" smtClean="0"/>
              <a:t>Second level</a:t>
            </a:r>
          </a:p>
          <a:p>
            <a:pPr lvl="3"/>
            <a:r>
              <a:rPr lang="en-US" dirty="0" smtClean="0"/>
              <a:t>Third level</a:t>
            </a:r>
          </a:p>
          <a:p>
            <a:pPr lvl="4"/>
            <a:r>
              <a:rPr lang="en-US" dirty="0" smtClean="0"/>
              <a:t>Fourth level</a:t>
            </a:r>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67508" y="335616"/>
            <a:ext cx="1924092" cy="35018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userDrawn="1"/>
        </p:nvSpPr>
        <p:spPr>
          <a:xfrm>
            <a:off x="457200" y="6477000"/>
            <a:ext cx="8229600" cy="230832"/>
          </a:xfrm>
          <a:prstGeom prst="rect">
            <a:avLst/>
          </a:prstGeom>
        </p:spPr>
        <p:txBody>
          <a:bodyPr wrap="square">
            <a:spAutoFit/>
          </a:bodyPr>
          <a:lstStyle/>
          <a:p>
            <a:pPr algn="ctr"/>
            <a:r>
              <a:rPr lang="en-US" sz="900" spc="100" baseline="0" dirty="0" smtClean="0">
                <a:solidFill>
                  <a:schemeClr val="bg1">
                    <a:lumMod val="50000"/>
                  </a:schemeClr>
                </a:solidFill>
              </a:rPr>
              <a:t>Telephone: (408) 971-9120  |  hello.doubleknot.com | </a:t>
            </a:r>
            <a:r>
              <a:rPr kumimoji="0" lang="en-US" sz="900" b="0" i="0" u="none" strike="noStrike" kern="1200" cap="none" spc="100" normalizeH="0" baseline="0" noProof="0" dirty="0" smtClean="0">
                <a:ln>
                  <a:noFill/>
                </a:ln>
                <a:solidFill>
                  <a:schemeClr val="bg1">
                    <a:lumMod val="50000"/>
                  </a:schemeClr>
                </a:solidFill>
                <a:effectLst/>
                <a:uLnTx/>
                <a:uFillTx/>
                <a:latin typeface="+mn-lt"/>
                <a:ea typeface="+mn-ea"/>
                <a:cs typeface="+mn-cs"/>
              </a:rPr>
              <a:t>solutions@doubleknot.com </a:t>
            </a:r>
            <a:r>
              <a:rPr lang="en-US" sz="900" spc="100" baseline="0" dirty="0" smtClean="0">
                <a:solidFill>
                  <a:schemeClr val="bg1">
                    <a:lumMod val="50000"/>
                  </a:schemeClr>
                </a:solidFill>
              </a:rPr>
              <a:t>| @</a:t>
            </a:r>
            <a:r>
              <a:rPr lang="en-US" sz="900" spc="100" baseline="0" dirty="0" err="1" smtClean="0">
                <a:solidFill>
                  <a:schemeClr val="bg1">
                    <a:lumMod val="50000"/>
                  </a:schemeClr>
                </a:solidFill>
              </a:rPr>
              <a:t>doubleknotinc</a:t>
            </a:r>
            <a:r>
              <a:rPr lang="en-US" sz="900" spc="100" baseline="0" dirty="0" smtClean="0">
                <a:solidFill>
                  <a:schemeClr val="bg1">
                    <a:lumMod val="50000"/>
                  </a:schemeClr>
                </a:solidFill>
              </a:rPr>
              <a:t> |  © 2018 Doubleknot</a:t>
            </a:r>
            <a:endParaRPr lang="en-US" sz="900" spc="100" baseline="0" dirty="0">
              <a:solidFill>
                <a:schemeClr val="bg1">
                  <a:lumMod val="50000"/>
                </a:schemeClr>
              </a:solidFill>
            </a:endParaRPr>
          </a:p>
        </p:txBody>
      </p:sp>
      <p:cxnSp>
        <p:nvCxnSpPr>
          <p:cNvPr id="10" name="Straight Connector 9"/>
          <p:cNvCxnSpPr/>
          <p:nvPr userDrawn="1"/>
        </p:nvCxnSpPr>
        <p:spPr>
          <a:xfrm>
            <a:off x="457200" y="6477000"/>
            <a:ext cx="82296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7866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Plain Text</a:t>
            </a:r>
          </a:p>
          <a:p>
            <a:pPr lvl="1"/>
            <a:r>
              <a:rPr lang="en-US" dirty="0" smtClean="0"/>
              <a:t>Second level</a:t>
            </a:r>
          </a:p>
          <a:p>
            <a:pPr lvl="3"/>
            <a:r>
              <a:rPr lang="en-US" dirty="0" smtClean="0"/>
              <a:t>Third level</a:t>
            </a:r>
          </a:p>
          <a:p>
            <a:pPr lvl="4"/>
            <a:r>
              <a:rPr lang="en-US" dirty="0" smtClean="0"/>
              <a:t>Fourth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Plain Text</a:t>
            </a:r>
          </a:p>
          <a:p>
            <a:pPr lvl="1"/>
            <a:r>
              <a:rPr lang="en-US" dirty="0" smtClean="0"/>
              <a:t>Second level</a:t>
            </a:r>
          </a:p>
          <a:p>
            <a:pPr lvl="3"/>
            <a:r>
              <a:rPr lang="en-US" dirty="0" smtClean="0"/>
              <a:t>Third level</a:t>
            </a:r>
          </a:p>
          <a:p>
            <a:pPr lvl="4"/>
            <a:r>
              <a:rPr lang="en-US" dirty="0" smtClean="0"/>
              <a:t>Fourth level</a:t>
            </a:r>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67508" y="335616"/>
            <a:ext cx="1924092" cy="35018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457200" y="6477000"/>
            <a:ext cx="8229600" cy="230832"/>
          </a:xfrm>
          <a:prstGeom prst="rect">
            <a:avLst/>
          </a:prstGeom>
        </p:spPr>
        <p:txBody>
          <a:bodyPr wrap="square">
            <a:spAutoFit/>
          </a:bodyPr>
          <a:lstStyle/>
          <a:p>
            <a:pPr algn="ctr"/>
            <a:r>
              <a:rPr lang="en-US" sz="900" spc="100" baseline="0" dirty="0" smtClean="0">
                <a:solidFill>
                  <a:schemeClr val="bg1">
                    <a:lumMod val="50000"/>
                  </a:schemeClr>
                </a:solidFill>
              </a:rPr>
              <a:t>Telephone: (408) 971-9120  |  hello.doubleknot.com | </a:t>
            </a:r>
            <a:r>
              <a:rPr kumimoji="0" lang="en-US" sz="900" b="0" i="0" u="none" strike="noStrike" kern="1200" cap="none" spc="100" normalizeH="0" baseline="0" noProof="0" dirty="0" smtClean="0">
                <a:ln>
                  <a:noFill/>
                </a:ln>
                <a:solidFill>
                  <a:schemeClr val="bg1">
                    <a:lumMod val="50000"/>
                  </a:schemeClr>
                </a:solidFill>
                <a:effectLst/>
                <a:uLnTx/>
                <a:uFillTx/>
                <a:latin typeface="+mn-lt"/>
                <a:ea typeface="+mn-ea"/>
                <a:cs typeface="+mn-cs"/>
              </a:rPr>
              <a:t>solutions@doubleknot.com </a:t>
            </a:r>
            <a:r>
              <a:rPr lang="en-US" sz="900" spc="100" baseline="0" dirty="0" smtClean="0">
                <a:solidFill>
                  <a:schemeClr val="bg1">
                    <a:lumMod val="50000"/>
                  </a:schemeClr>
                </a:solidFill>
              </a:rPr>
              <a:t>| @</a:t>
            </a:r>
            <a:r>
              <a:rPr lang="en-US" sz="900" spc="100" baseline="0" dirty="0" err="1" smtClean="0">
                <a:solidFill>
                  <a:schemeClr val="bg1">
                    <a:lumMod val="50000"/>
                  </a:schemeClr>
                </a:solidFill>
              </a:rPr>
              <a:t>doubleknotinc</a:t>
            </a:r>
            <a:r>
              <a:rPr lang="en-US" sz="900" spc="100" baseline="0" dirty="0" smtClean="0">
                <a:solidFill>
                  <a:schemeClr val="bg1">
                    <a:lumMod val="50000"/>
                  </a:schemeClr>
                </a:solidFill>
              </a:rPr>
              <a:t> |  © 2018 Doubleknot</a:t>
            </a:r>
            <a:endParaRPr lang="en-US" sz="900" spc="100" baseline="0" dirty="0">
              <a:solidFill>
                <a:schemeClr val="bg1">
                  <a:lumMod val="50000"/>
                </a:schemeClr>
              </a:solidFill>
            </a:endParaRPr>
          </a:p>
        </p:txBody>
      </p:sp>
      <p:cxnSp>
        <p:nvCxnSpPr>
          <p:cNvPr id="12" name="Straight Connector 11"/>
          <p:cNvCxnSpPr/>
          <p:nvPr userDrawn="1"/>
        </p:nvCxnSpPr>
        <p:spPr>
          <a:xfrm>
            <a:off x="457200" y="6477000"/>
            <a:ext cx="82296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5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67508" y="335616"/>
            <a:ext cx="1924092" cy="35018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457200" y="6477000"/>
            <a:ext cx="8229600" cy="230832"/>
          </a:xfrm>
          <a:prstGeom prst="rect">
            <a:avLst/>
          </a:prstGeom>
        </p:spPr>
        <p:txBody>
          <a:bodyPr wrap="square">
            <a:spAutoFit/>
          </a:bodyPr>
          <a:lstStyle/>
          <a:p>
            <a:pPr algn="ctr"/>
            <a:r>
              <a:rPr lang="en-US" sz="900" spc="100" baseline="0" dirty="0" smtClean="0">
                <a:solidFill>
                  <a:schemeClr val="bg1">
                    <a:lumMod val="50000"/>
                  </a:schemeClr>
                </a:solidFill>
              </a:rPr>
              <a:t>Telephone: (408) 971-9120  |  hello.doubleknot.com | </a:t>
            </a:r>
            <a:r>
              <a:rPr kumimoji="0" lang="en-US" sz="900" b="0" i="0" u="none" strike="noStrike" kern="1200" cap="none" spc="100" normalizeH="0" baseline="0" noProof="0" dirty="0" smtClean="0">
                <a:ln>
                  <a:noFill/>
                </a:ln>
                <a:solidFill>
                  <a:schemeClr val="bg1">
                    <a:lumMod val="50000"/>
                  </a:schemeClr>
                </a:solidFill>
                <a:effectLst/>
                <a:uLnTx/>
                <a:uFillTx/>
                <a:latin typeface="+mn-lt"/>
                <a:ea typeface="+mn-ea"/>
                <a:cs typeface="+mn-cs"/>
              </a:rPr>
              <a:t>solutions@doubleknot.com </a:t>
            </a:r>
            <a:r>
              <a:rPr lang="en-US" sz="900" spc="100" baseline="0" dirty="0" smtClean="0">
                <a:solidFill>
                  <a:schemeClr val="bg1">
                    <a:lumMod val="50000"/>
                  </a:schemeClr>
                </a:solidFill>
              </a:rPr>
              <a:t>| @</a:t>
            </a:r>
            <a:r>
              <a:rPr lang="en-US" sz="900" spc="100" baseline="0" dirty="0" err="1" smtClean="0">
                <a:solidFill>
                  <a:schemeClr val="bg1">
                    <a:lumMod val="50000"/>
                  </a:schemeClr>
                </a:solidFill>
              </a:rPr>
              <a:t>doubleknotinc</a:t>
            </a:r>
            <a:r>
              <a:rPr lang="en-US" sz="900" spc="100" baseline="0" dirty="0" smtClean="0">
                <a:solidFill>
                  <a:schemeClr val="bg1">
                    <a:lumMod val="50000"/>
                  </a:schemeClr>
                </a:solidFill>
              </a:rPr>
              <a:t> |  © 2018 Doubleknot</a:t>
            </a:r>
            <a:endParaRPr lang="en-US" sz="900" spc="100" baseline="0" dirty="0">
              <a:solidFill>
                <a:schemeClr val="bg1">
                  <a:lumMod val="50000"/>
                </a:schemeClr>
              </a:solidFill>
            </a:endParaRPr>
          </a:p>
        </p:txBody>
      </p:sp>
      <p:cxnSp>
        <p:nvCxnSpPr>
          <p:cNvPr id="8" name="Straight Connector 7"/>
          <p:cNvCxnSpPr/>
          <p:nvPr userDrawn="1"/>
        </p:nvCxnSpPr>
        <p:spPr>
          <a:xfrm>
            <a:off x="457200" y="6477000"/>
            <a:ext cx="82296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408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67508" y="335616"/>
            <a:ext cx="1924092" cy="35018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userDrawn="1"/>
        </p:nvSpPr>
        <p:spPr>
          <a:xfrm>
            <a:off x="457200" y="6477000"/>
            <a:ext cx="8229600" cy="230832"/>
          </a:xfrm>
          <a:prstGeom prst="rect">
            <a:avLst/>
          </a:prstGeom>
        </p:spPr>
        <p:txBody>
          <a:bodyPr wrap="square">
            <a:spAutoFit/>
          </a:bodyPr>
          <a:lstStyle/>
          <a:p>
            <a:pPr algn="ctr"/>
            <a:r>
              <a:rPr lang="en-US" sz="900" spc="100" baseline="0" dirty="0" smtClean="0">
                <a:solidFill>
                  <a:schemeClr val="bg1">
                    <a:lumMod val="50000"/>
                  </a:schemeClr>
                </a:solidFill>
              </a:rPr>
              <a:t>Telephone: (408) 971-9120  |  hello.doubleknot.com | </a:t>
            </a:r>
            <a:r>
              <a:rPr kumimoji="0" lang="en-US" sz="900" b="0" i="0" u="none" strike="noStrike" kern="1200" cap="none" spc="100" normalizeH="0" baseline="0" noProof="0" dirty="0" smtClean="0">
                <a:ln>
                  <a:noFill/>
                </a:ln>
                <a:solidFill>
                  <a:schemeClr val="bg1">
                    <a:lumMod val="50000"/>
                  </a:schemeClr>
                </a:solidFill>
                <a:effectLst/>
                <a:uLnTx/>
                <a:uFillTx/>
                <a:latin typeface="+mn-lt"/>
                <a:ea typeface="+mn-ea"/>
                <a:cs typeface="+mn-cs"/>
              </a:rPr>
              <a:t>solutions@doubleknot.com </a:t>
            </a:r>
            <a:r>
              <a:rPr lang="en-US" sz="900" spc="100" baseline="0" dirty="0" smtClean="0">
                <a:solidFill>
                  <a:schemeClr val="bg1">
                    <a:lumMod val="50000"/>
                  </a:schemeClr>
                </a:solidFill>
              </a:rPr>
              <a:t>| @</a:t>
            </a:r>
            <a:r>
              <a:rPr lang="en-US" sz="900" spc="100" baseline="0" dirty="0" err="1" smtClean="0">
                <a:solidFill>
                  <a:schemeClr val="bg1">
                    <a:lumMod val="50000"/>
                  </a:schemeClr>
                </a:solidFill>
              </a:rPr>
              <a:t>doubleknotinc</a:t>
            </a:r>
            <a:r>
              <a:rPr lang="en-US" sz="900" spc="100" baseline="0" dirty="0" smtClean="0">
                <a:solidFill>
                  <a:schemeClr val="bg1">
                    <a:lumMod val="50000"/>
                  </a:schemeClr>
                </a:solidFill>
              </a:rPr>
              <a:t> |  © 2018 Doubleknot</a:t>
            </a:r>
            <a:endParaRPr lang="en-US" sz="900" spc="100" baseline="0" dirty="0">
              <a:solidFill>
                <a:schemeClr val="bg1">
                  <a:lumMod val="50000"/>
                </a:schemeClr>
              </a:solidFill>
            </a:endParaRPr>
          </a:p>
        </p:txBody>
      </p:sp>
      <p:cxnSp>
        <p:nvCxnSpPr>
          <p:cNvPr id="7" name="Straight Connector 6"/>
          <p:cNvCxnSpPr/>
          <p:nvPr userDrawn="1"/>
        </p:nvCxnSpPr>
        <p:spPr>
          <a:xfrm>
            <a:off x="457200" y="6477000"/>
            <a:ext cx="82296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4386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Plain Text</a:t>
            </a:r>
          </a:p>
          <a:p>
            <a:pPr lvl="1"/>
            <a:r>
              <a:rPr lang="en-US" dirty="0" smtClean="0"/>
              <a:t>Second level</a:t>
            </a:r>
          </a:p>
          <a:p>
            <a:pPr lvl="3"/>
            <a:r>
              <a:rPr lang="en-US" dirty="0" smtClean="0"/>
              <a:t>Third level</a:t>
            </a:r>
          </a:p>
          <a:p>
            <a:pPr lvl="4"/>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085F8-3F2F-428C-B1BA-A7B61462A281}" type="datetimeFigureOut">
              <a:rPr lang="en-US" smtClean="0"/>
              <a:t>11/28/2018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88C0C-CC25-4050-8D6C-2469F0889D49}" type="slidenum">
              <a:rPr lang="en-US" smtClean="0"/>
              <a:t>‹#›</a:t>
            </a:fld>
            <a:endParaRPr lang="en-US"/>
          </a:p>
        </p:txBody>
      </p:sp>
    </p:spTree>
    <p:extLst>
      <p:ext uri="{BB962C8B-B14F-4D97-AF65-F5344CB8AC3E}">
        <p14:creationId xmlns:p14="http://schemas.microsoft.com/office/powerpoint/2010/main" val="995932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txStyles>
    <p:titleStyle>
      <a:lvl1pPr algn="l" defTabSz="914400" rtl="0" eaLnBrk="1" latinLnBrk="0" hangingPunct="1">
        <a:spcBef>
          <a:spcPct val="0"/>
        </a:spcBef>
        <a:buNone/>
        <a:defRPr sz="3600" kern="1200">
          <a:solidFill>
            <a:srgbClr val="115CA7"/>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32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033463"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1262063"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t>Doubleknot-</a:t>
            </a:r>
            <a:r>
              <a:rPr lang="en-US" sz="4000" b="1" dirty="0" smtClean="0">
                <a:solidFill>
                  <a:srgbClr val="FF0000"/>
                </a:solidFill>
              </a:rPr>
              <a:t>[</a:t>
            </a:r>
            <a:r>
              <a:rPr lang="en-US" sz="4000" b="1" dirty="0" err="1" smtClean="0">
                <a:solidFill>
                  <a:srgbClr val="FF0000"/>
                </a:solidFill>
              </a:rPr>
              <a:t>ClientName</a:t>
            </a:r>
            <a:r>
              <a:rPr lang="en-US" sz="4000" b="1" dirty="0" smtClean="0">
                <a:solidFill>
                  <a:srgbClr val="FF0000"/>
                </a:solidFill>
              </a:rPr>
              <a:t>] </a:t>
            </a:r>
            <a:r>
              <a:rPr lang="en-US" sz="4000" b="1" dirty="0" smtClean="0"/>
              <a:t>Kickoff</a:t>
            </a:r>
            <a:endParaRPr lang="en-US" sz="4000" b="1" dirty="0"/>
          </a:p>
        </p:txBody>
      </p:sp>
      <p:sp>
        <p:nvSpPr>
          <p:cNvPr id="3" name="Subtitle 2"/>
          <p:cNvSpPr>
            <a:spLocks noGrp="1"/>
          </p:cNvSpPr>
          <p:nvPr>
            <p:ph type="subTitle" idx="1"/>
          </p:nvPr>
        </p:nvSpPr>
        <p:spPr/>
        <p:txBody>
          <a:bodyPr/>
          <a:lstStyle/>
          <a:p>
            <a:r>
              <a:rPr lang="en-US" dirty="0" smtClean="0"/>
              <a:t>Date goes here</a:t>
            </a:r>
            <a:endParaRPr lang="en-US" dirty="0"/>
          </a:p>
        </p:txBody>
      </p:sp>
    </p:spTree>
    <p:extLst>
      <p:ext uri="{BB962C8B-B14F-4D97-AF65-F5344CB8AC3E}">
        <p14:creationId xmlns:p14="http://schemas.microsoft.com/office/powerpoint/2010/main" val="1923396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 Setup &amp; Administration</a:t>
            </a:r>
            <a:endParaRPr lang="en-US" b="1" dirty="0"/>
          </a:p>
        </p:txBody>
      </p:sp>
      <p:sp>
        <p:nvSpPr>
          <p:cNvPr id="3" name="Content Placeholder 2"/>
          <p:cNvSpPr>
            <a:spLocks noGrp="1"/>
          </p:cNvSpPr>
          <p:nvPr>
            <p:ph idx="1"/>
          </p:nvPr>
        </p:nvSpPr>
        <p:spPr/>
        <p:txBody>
          <a:bodyPr>
            <a:normAutofit/>
          </a:bodyPr>
          <a:lstStyle/>
          <a:p>
            <a:pPr>
              <a:lnSpc>
                <a:spcPts val="3000"/>
              </a:lnSpc>
              <a:spcBef>
                <a:spcPts val="600"/>
              </a:spcBef>
            </a:pPr>
            <a:r>
              <a:rPr lang="en-US" sz="2800" b="1" dirty="0" smtClean="0"/>
              <a:t>Startup</a:t>
            </a:r>
          </a:p>
          <a:p>
            <a:pPr marL="457200" indent="-457200">
              <a:lnSpc>
                <a:spcPts val="3360"/>
              </a:lnSpc>
              <a:spcBef>
                <a:spcPts val="600"/>
              </a:spcBef>
              <a:buFont typeface="Arial" panose="020B0604020202020204" pitchFamily="34" charset="0"/>
              <a:buChar char="•"/>
            </a:pPr>
            <a:r>
              <a:rPr lang="en-US" sz="2800" dirty="0" smtClean="0"/>
              <a:t>Based on discovery, Doubleknot will configure organization-wide settings for overall administration including financial structure and discount structure</a:t>
            </a:r>
          </a:p>
          <a:p>
            <a:pPr>
              <a:lnSpc>
                <a:spcPts val="3360"/>
              </a:lnSpc>
              <a:spcBef>
                <a:spcPts val="600"/>
              </a:spcBef>
            </a:pPr>
            <a:r>
              <a:rPr lang="en-US" sz="2800" b="1" dirty="0" smtClean="0"/>
              <a:t>Today’s Goal</a:t>
            </a:r>
          </a:p>
          <a:p>
            <a:pPr marL="457200" indent="-457200">
              <a:lnSpc>
                <a:spcPts val="3360"/>
              </a:lnSpc>
              <a:spcBef>
                <a:spcPts val="600"/>
              </a:spcBef>
              <a:buFont typeface="Arial" panose="020B0604020202020204" pitchFamily="34" charset="0"/>
              <a:buChar char="•"/>
            </a:pPr>
            <a:r>
              <a:rPr lang="en-US" sz="2800" dirty="0" smtClean="0"/>
              <a:t>Identify staff lead</a:t>
            </a:r>
          </a:p>
          <a:p>
            <a:pPr>
              <a:lnSpc>
                <a:spcPts val="3360"/>
              </a:lnSpc>
              <a:spcBef>
                <a:spcPts val="600"/>
              </a:spcBef>
            </a:pPr>
            <a:r>
              <a:rPr lang="en-US" sz="2800" b="1" dirty="0" smtClean="0"/>
              <a:t>Next Steps</a:t>
            </a:r>
          </a:p>
          <a:p>
            <a:pPr marL="457200" indent="-457200">
              <a:lnSpc>
                <a:spcPts val="3360"/>
              </a:lnSpc>
              <a:spcBef>
                <a:spcPts val="600"/>
              </a:spcBef>
              <a:buFont typeface="Arial" panose="020B0604020202020204" pitchFamily="34" charset="0"/>
              <a:buChar char="•"/>
            </a:pPr>
            <a:r>
              <a:rPr lang="en-US" sz="2800" dirty="0"/>
              <a:t>Identify stakeholders</a:t>
            </a:r>
          </a:p>
          <a:p>
            <a:pPr marL="457200" indent="-457200">
              <a:lnSpc>
                <a:spcPts val="3360"/>
              </a:lnSpc>
              <a:spcBef>
                <a:spcPts val="600"/>
              </a:spcBef>
              <a:buFont typeface="Arial" panose="020B0604020202020204" pitchFamily="34" charset="0"/>
              <a:buChar char="•"/>
            </a:pPr>
            <a:r>
              <a:rPr lang="en-US" sz="2800" dirty="0" smtClean="0"/>
              <a:t>Schedule business discovery meeting(s)</a:t>
            </a:r>
            <a:endParaRPr lang="en-US" sz="2800" dirty="0"/>
          </a:p>
        </p:txBody>
      </p:sp>
    </p:spTree>
    <p:extLst>
      <p:ext uri="{BB962C8B-B14F-4D97-AF65-F5344CB8AC3E}">
        <p14:creationId xmlns:p14="http://schemas.microsoft.com/office/powerpoint/2010/main" val="351710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Events and Camps</a:t>
            </a:r>
            <a:endParaRPr lang="en-US" b="1" dirty="0"/>
          </a:p>
        </p:txBody>
      </p:sp>
      <p:sp>
        <p:nvSpPr>
          <p:cNvPr id="3" name="Content Placeholder 2"/>
          <p:cNvSpPr>
            <a:spLocks noGrp="1"/>
          </p:cNvSpPr>
          <p:nvPr>
            <p:ph idx="1"/>
          </p:nvPr>
        </p:nvSpPr>
        <p:spPr/>
        <p:txBody>
          <a:bodyPr>
            <a:noAutofit/>
          </a:bodyPr>
          <a:lstStyle/>
          <a:p>
            <a:pPr>
              <a:lnSpc>
                <a:spcPts val="3000"/>
              </a:lnSpc>
              <a:spcBef>
                <a:spcPts val="600"/>
              </a:spcBef>
            </a:pPr>
            <a:r>
              <a:rPr lang="en-US" sz="2800" b="1" dirty="0" smtClean="0"/>
              <a:t>Startup</a:t>
            </a:r>
          </a:p>
          <a:p>
            <a:pPr marL="457200" indent="-457200">
              <a:lnSpc>
                <a:spcPts val="3000"/>
              </a:lnSpc>
              <a:spcBef>
                <a:spcPts val="600"/>
              </a:spcBef>
              <a:buFont typeface="Arial" panose="020B0604020202020204" pitchFamily="34" charset="0"/>
              <a:buChar char="•"/>
            </a:pPr>
            <a:r>
              <a:rPr lang="en-US" sz="2800" dirty="0" smtClean="0">
                <a:solidFill>
                  <a:srgbClr val="FF0000"/>
                </a:solidFill>
              </a:rPr>
              <a:t>[</a:t>
            </a:r>
            <a:r>
              <a:rPr lang="en-US" sz="2800" dirty="0" err="1" smtClean="0">
                <a:solidFill>
                  <a:srgbClr val="FF0000"/>
                </a:solidFill>
              </a:rPr>
              <a:t>OrgName</a:t>
            </a:r>
            <a:r>
              <a:rPr lang="en-US" sz="2800" dirty="0" smtClean="0">
                <a:solidFill>
                  <a:srgbClr val="FF0000"/>
                </a:solidFill>
              </a:rPr>
              <a:t>]</a:t>
            </a:r>
            <a:r>
              <a:rPr lang="en-US" sz="2800" dirty="0" smtClean="0"/>
              <a:t> will provide information about representative events</a:t>
            </a:r>
          </a:p>
          <a:p>
            <a:pPr marL="457200" indent="-457200">
              <a:lnSpc>
                <a:spcPts val="3000"/>
              </a:lnSpc>
              <a:spcBef>
                <a:spcPts val="600"/>
              </a:spcBef>
              <a:buFont typeface="Arial" panose="020B0604020202020204" pitchFamily="34" charset="0"/>
              <a:buChar char="•"/>
            </a:pPr>
            <a:r>
              <a:rPr lang="en-US" sz="2800" dirty="0" smtClean="0"/>
              <a:t>Doubleknot will train staff using actual events</a:t>
            </a:r>
          </a:p>
          <a:p>
            <a:pPr marL="457200" indent="-457200">
              <a:lnSpc>
                <a:spcPts val="3000"/>
              </a:lnSpc>
              <a:spcBef>
                <a:spcPts val="600"/>
              </a:spcBef>
              <a:buFont typeface="Arial" panose="020B0604020202020204" pitchFamily="34" charset="0"/>
              <a:buChar char="•"/>
            </a:pPr>
            <a:r>
              <a:rPr lang="en-US" sz="2800" dirty="0" smtClean="0"/>
              <a:t>With advance notice, Doubleknot will </a:t>
            </a:r>
            <a:r>
              <a:rPr lang="en-US" sz="2800" b="1" dirty="0" smtClean="0"/>
              <a:t>always</a:t>
            </a:r>
            <a:r>
              <a:rPr lang="en-US" sz="2800" dirty="0" smtClean="0"/>
              <a:t> review event configuration at no cost</a:t>
            </a:r>
          </a:p>
          <a:p>
            <a:pPr>
              <a:lnSpc>
                <a:spcPts val="3000"/>
              </a:lnSpc>
              <a:spcBef>
                <a:spcPts val="600"/>
              </a:spcBef>
            </a:pPr>
            <a:r>
              <a:rPr lang="en-US" sz="2800" b="1" dirty="0" smtClean="0"/>
              <a:t>Today’s Goal</a:t>
            </a:r>
          </a:p>
          <a:p>
            <a:pPr marL="457200" indent="-457200">
              <a:lnSpc>
                <a:spcPts val="3000"/>
              </a:lnSpc>
              <a:spcBef>
                <a:spcPts val="600"/>
              </a:spcBef>
              <a:buFont typeface="Arial" panose="020B0604020202020204" pitchFamily="34" charset="0"/>
              <a:buChar char="•"/>
            </a:pPr>
            <a:r>
              <a:rPr lang="en-US" sz="2800" dirty="0" smtClean="0"/>
              <a:t>Identify SMEs, if possible</a:t>
            </a:r>
          </a:p>
          <a:p>
            <a:pPr>
              <a:lnSpc>
                <a:spcPts val="3000"/>
              </a:lnSpc>
              <a:spcBef>
                <a:spcPts val="600"/>
              </a:spcBef>
            </a:pPr>
            <a:r>
              <a:rPr lang="en-US" sz="2800" b="1" dirty="0" smtClean="0"/>
              <a:t>Next Steps</a:t>
            </a:r>
          </a:p>
          <a:p>
            <a:pPr marL="457200" indent="-457200">
              <a:lnSpc>
                <a:spcPts val="3000"/>
              </a:lnSpc>
              <a:spcBef>
                <a:spcPts val="600"/>
              </a:spcBef>
              <a:buFont typeface="Arial" panose="020B0604020202020204" pitchFamily="34" charset="0"/>
              <a:buChar char="•"/>
            </a:pPr>
            <a:r>
              <a:rPr lang="en-US" sz="2800" dirty="0" smtClean="0"/>
              <a:t>Submit sample events</a:t>
            </a:r>
          </a:p>
          <a:p>
            <a:pPr marL="457200" indent="-457200">
              <a:lnSpc>
                <a:spcPts val="3000"/>
              </a:lnSpc>
              <a:spcBef>
                <a:spcPts val="600"/>
              </a:spcBef>
              <a:buFont typeface="Arial" panose="020B0604020202020204" pitchFamily="34" charset="0"/>
              <a:buChar char="•"/>
            </a:pPr>
            <a:r>
              <a:rPr lang="en-US" sz="2800" dirty="0" smtClean="0"/>
              <a:t>Schedule training sessions</a:t>
            </a:r>
          </a:p>
        </p:txBody>
      </p:sp>
    </p:spTree>
    <p:extLst>
      <p:ext uri="{BB962C8B-B14F-4D97-AF65-F5344CB8AC3E}">
        <p14:creationId xmlns:p14="http://schemas.microsoft.com/office/powerpoint/2010/main" val="900480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Reservations/Facilities</a:t>
            </a:r>
            <a:endParaRPr lang="en-US" b="1" dirty="0"/>
          </a:p>
        </p:txBody>
      </p:sp>
      <p:sp>
        <p:nvSpPr>
          <p:cNvPr id="3" name="Content Placeholder 2"/>
          <p:cNvSpPr>
            <a:spLocks noGrp="1"/>
          </p:cNvSpPr>
          <p:nvPr>
            <p:ph idx="1"/>
          </p:nvPr>
        </p:nvSpPr>
        <p:spPr/>
        <p:txBody>
          <a:bodyPr>
            <a:normAutofit fontScale="85000" lnSpcReduction="10000"/>
          </a:bodyPr>
          <a:lstStyle/>
          <a:p>
            <a:pPr>
              <a:lnSpc>
                <a:spcPts val="3000"/>
              </a:lnSpc>
              <a:spcBef>
                <a:spcPts val="600"/>
              </a:spcBef>
            </a:pPr>
            <a:r>
              <a:rPr lang="en-US" sz="3300" b="1" dirty="0" smtClean="0"/>
              <a:t>Startup</a:t>
            </a:r>
          </a:p>
          <a:p>
            <a:pPr marL="457200" indent="-457200">
              <a:lnSpc>
                <a:spcPts val="3000"/>
              </a:lnSpc>
              <a:spcBef>
                <a:spcPts val="600"/>
              </a:spcBef>
              <a:buFont typeface="Arial" panose="020B0604020202020204" pitchFamily="34" charset="0"/>
              <a:buChar char="•"/>
            </a:pPr>
            <a:r>
              <a:rPr lang="en-US" sz="3300" dirty="0" smtClean="0"/>
              <a:t>Turnkey services for configuration</a:t>
            </a:r>
          </a:p>
          <a:p>
            <a:pPr marL="457200" indent="-457200">
              <a:lnSpc>
                <a:spcPts val="3000"/>
              </a:lnSpc>
              <a:spcBef>
                <a:spcPts val="600"/>
              </a:spcBef>
              <a:buFont typeface="Arial" panose="020B0604020202020204" pitchFamily="34" charset="0"/>
              <a:buChar char="•"/>
            </a:pPr>
            <a:r>
              <a:rPr lang="en-US" sz="3300" dirty="0" smtClean="0"/>
              <a:t>Doubleknot will train staff on managing reservations</a:t>
            </a:r>
          </a:p>
          <a:p>
            <a:pPr marL="457200" indent="-457200">
              <a:lnSpc>
                <a:spcPts val="3000"/>
              </a:lnSpc>
              <a:spcBef>
                <a:spcPts val="600"/>
              </a:spcBef>
              <a:buFont typeface="Arial" panose="020B0604020202020204" pitchFamily="34" charset="0"/>
              <a:buChar char="•"/>
            </a:pPr>
            <a:r>
              <a:rPr lang="en-US" sz="3300" dirty="0" smtClean="0"/>
              <a:t>Transfer existing reservations (if needed)</a:t>
            </a:r>
          </a:p>
          <a:p>
            <a:pPr marL="457200" indent="-457200">
              <a:lnSpc>
                <a:spcPts val="3000"/>
              </a:lnSpc>
              <a:spcBef>
                <a:spcPts val="600"/>
              </a:spcBef>
              <a:buFont typeface="Arial" panose="020B0604020202020204" pitchFamily="34" charset="0"/>
              <a:buChar char="•"/>
            </a:pPr>
            <a:r>
              <a:rPr lang="en-US" sz="3300" u="sng" dirty="0"/>
              <a:t>Follows the process that you signed off on at contract </a:t>
            </a:r>
            <a:r>
              <a:rPr lang="en-US" sz="3300" u="sng" dirty="0" smtClean="0"/>
              <a:t>signing</a:t>
            </a:r>
          </a:p>
          <a:p>
            <a:pPr>
              <a:lnSpc>
                <a:spcPts val="3000"/>
              </a:lnSpc>
              <a:spcBef>
                <a:spcPts val="600"/>
              </a:spcBef>
            </a:pPr>
            <a:r>
              <a:rPr lang="en-US" sz="3300" b="1" dirty="0" smtClean="0"/>
              <a:t>Today’s Goal</a:t>
            </a:r>
          </a:p>
          <a:p>
            <a:pPr marL="457200" indent="-457200">
              <a:lnSpc>
                <a:spcPts val="3000"/>
              </a:lnSpc>
              <a:spcBef>
                <a:spcPts val="600"/>
              </a:spcBef>
              <a:buFont typeface="Arial" panose="020B0604020202020204" pitchFamily="34" charset="0"/>
              <a:buChar char="•"/>
            </a:pPr>
            <a:r>
              <a:rPr lang="en-US" sz="3300" dirty="0" smtClean="0"/>
              <a:t>Identify SMEs</a:t>
            </a:r>
          </a:p>
          <a:p>
            <a:pPr>
              <a:lnSpc>
                <a:spcPts val="3000"/>
              </a:lnSpc>
              <a:spcBef>
                <a:spcPts val="600"/>
              </a:spcBef>
            </a:pPr>
            <a:r>
              <a:rPr lang="en-US" sz="3300" b="1" dirty="0" smtClean="0"/>
              <a:t>Next Steps</a:t>
            </a:r>
          </a:p>
          <a:p>
            <a:pPr marL="457200" indent="-457200">
              <a:lnSpc>
                <a:spcPts val="3000"/>
              </a:lnSpc>
              <a:spcBef>
                <a:spcPts val="600"/>
              </a:spcBef>
              <a:buFont typeface="Arial" panose="020B0604020202020204" pitchFamily="34" charset="0"/>
              <a:buChar char="•"/>
            </a:pPr>
            <a:r>
              <a:rPr lang="en-US" sz="3300" dirty="0"/>
              <a:t>Schedule </a:t>
            </a:r>
            <a:r>
              <a:rPr lang="en-US" sz="3300" dirty="0" smtClean="0"/>
              <a:t>discovery </a:t>
            </a:r>
            <a:r>
              <a:rPr lang="en-US" sz="3300" dirty="0"/>
              <a:t>meeting</a:t>
            </a:r>
          </a:p>
          <a:p>
            <a:pPr marL="457200" indent="-457200">
              <a:lnSpc>
                <a:spcPts val="3000"/>
              </a:lnSpc>
              <a:spcBef>
                <a:spcPts val="600"/>
              </a:spcBef>
              <a:buFont typeface="Arial" panose="020B0604020202020204" pitchFamily="34" charset="0"/>
              <a:buChar char="•"/>
            </a:pPr>
            <a:r>
              <a:rPr lang="en-US" sz="3300" dirty="0" smtClean="0"/>
              <a:t>Submit reservations information</a:t>
            </a:r>
            <a:endParaRPr lang="en-US" sz="2800"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269256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Membership Management</a:t>
            </a:r>
            <a:endParaRPr lang="en-US" b="1" dirty="0"/>
          </a:p>
        </p:txBody>
      </p:sp>
      <p:sp>
        <p:nvSpPr>
          <p:cNvPr id="3" name="Content Placeholder 2"/>
          <p:cNvSpPr>
            <a:spLocks noGrp="1"/>
          </p:cNvSpPr>
          <p:nvPr>
            <p:ph idx="1"/>
          </p:nvPr>
        </p:nvSpPr>
        <p:spPr/>
        <p:txBody>
          <a:bodyPr>
            <a:normAutofit fontScale="85000" lnSpcReduction="10000"/>
          </a:bodyPr>
          <a:lstStyle/>
          <a:p>
            <a:pPr>
              <a:lnSpc>
                <a:spcPts val="3000"/>
              </a:lnSpc>
              <a:spcBef>
                <a:spcPts val="600"/>
              </a:spcBef>
            </a:pPr>
            <a:r>
              <a:rPr lang="en-US" sz="3300" b="1" dirty="0" smtClean="0"/>
              <a:t>Startup</a:t>
            </a:r>
          </a:p>
          <a:p>
            <a:pPr marL="457200" indent="-457200">
              <a:lnSpc>
                <a:spcPts val="3000"/>
              </a:lnSpc>
              <a:spcBef>
                <a:spcPts val="600"/>
              </a:spcBef>
              <a:buFont typeface="Arial" panose="020B0604020202020204" pitchFamily="34" charset="0"/>
              <a:buChar char="•"/>
            </a:pPr>
            <a:r>
              <a:rPr lang="en-US" sz="3300" dirty="0" smtClean="0"/>
              <a:t>Doubleknot will configure to match your structure</a:t>
            </a:r>
          </a:p>
          <a:p>
            <a:pPr marL="457200" indent="-457200">
              <a:lnSpc>
                <a:spcPts val="3000"/>
              </a:lnSpc>
              <a:spcBef>
                <a:spcPts val="600"/>
              </a:spcBef>
              <a:buFont typeface="Arial" panose="020B0604020202020204" pitchFamily="34" charset="0"/>
              <a:buChar char="•"/>
            </a:pPr>
            <a:r>
              <a:rPr lang="en-US" sz="3300" dirty="0" smtClean="0"/>
              <a:t>Existing memberships will be imported</a:t>
            </a:r>
          </a:p>
          <a:p>
            <a:pPr marL="457200" indent="-457200">
              <a:lnSpc>
                <a:spcPts val="3000"/>
              </a:lnSpc>
              <a:spcBef>
                <a:spcPts val="600"/>
              </a:spcBef>
              <a:buFont typeface="Arial" panose="020B0604020202020204" pitchFamily="34" charset="0"/>
              <a:buChar char="•"/>
            </a:pPr>
            <a:r>
              <a:rPr lang="en-US" sz="3300" dirty="0" smtClean="0"/>
              <a:t>Train staff on managing memberships including renewal reminders</a:t>
            </a:r>
          </a:p>
          <a:p>
            <a:pPr>
              <a:lnSpc>
                <a:spcPts val="3000"/>
              </a:lnSpc>
              <a:spcBef>
                <a:spcPts val="600"/>
              </a:spcBef>
            </a:pPr>
            <a:r>
              <a:rPr lang="en-US" sz="3300" b="1" dirty="0" smtClean="0"/>
              <a:t>Today’s Goal</a:t>
            </a:r>
          </a:p>
          <a:p>
            <a:pPr marL="457200" indent="-457200">
              <a:lnSpc>
                <a:spcPts val="3000"/>
              </a:lnSpc>
              <a:spcBef>
                <a:spcPts val="600"/>
              </a:spcBef>
              <a:buFont typeface="Arial" panose="020B0604020202020204" pitchFamily="34" charset="0"/>
              <a:buChar char="•"/>
            </a:pPr>
            <a:r>
              <a:rPr lang="en-US" sz="3300" dirty="0" smtClean="0"/>
              <a:t>Identify SMEs</a:t>
            </a:r>
          </a:p>
          <a:p>
            <a:pPr>
              <a:lnSpc>
                <a:spcPts val="3000"/>
              </a:lnSpc>
              <a:spcBef>
                <a:spcPts val="600"/>
              </a:spcBef>
            </a:pPr>
            <a:r>
              <a:rPr lang="en-US" sz="3300" b="1" dirty="0" smtClean="0"/>
              <a:t>Next Steps</a:t>
            </a:r>
          </a:p>
          <a:p>
            <a:pPr marL="457200" indent="-457200">
              <a:lnSpc>
                <a:spcPts val="3000"/>
              </a:lnSpc>
              <a:spcBef>
                <a:spcPts val="600"/>
              </a:spcBef>
              <a:buFont typeface="Arial" panose="020B0604020202020204" pitchFamily="34" charset="0"/>
              <a:buChar char="•"/>
            </a:pPr>
            <a:r>
              <a:rPr lang="en-US" sz="3300" dirty="0"/>
              <a:t>Schedule business discovery meeting</a:t>
            </a:r>
          </a:p>
          <a:p>
            <a:pPr marL="457200" indent="-457200">
              <a:lnSpc>
                <a:spcPts val="3000"/>
              </a:lnSpc>
              <a:spcBef>
                <a:spcPts val="600"/>
              </a:spcBef>
              <a:buFont typeface="Arial" panose="020B0604020202020204" pitchFamily="34" charset="0"/>
              <a:buChar char="•"/>
            </a:pPr>
            <a:r>
              <a:rPr lang="en-US" sz="3300" dirty="0" smtClean="0"/>
              <a:t>Submit membership information and data</a:t>
            </a:r>
            <a:endParaRPr lang="en-US" sz="2800"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147977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Front-of-House Ticketing &amp; Admissions</a:t>
            </a:r>
            <a:endParaRPr lang="en-US" b="1" dirty="0"/>
          </a:p>
        </p:txBody>
      </p:sp>
      <p:sp>
        <p:nvSpPr>
          <p:cNvPr id="3" name="Content Placeholder 2"/>
          <p:cNvSpPr>
            <a:spLocks noGrp="1"/>
          </p:cNvSpPr>
          <p:nvPr>
            <p:ph idx="1"/>
          </p:nvPr>
        </p:nvSpPr>
        <p:spPr/>
        <p:txBody>
          <a:bodyPr/>
          <a:lstStyle/>
          <a:p>
            <a:pPr>
              <a:lnSpc>
                <a:spcPts val="3000"/>
              </a:lnSpc>
              <a:spcBef>
                <a:spcPts val="600"/>
              </a:spcBef>
            </a:pPr>
            <a:r>
              <a:rPr lang="en-US" sz="2800" b="1" dirty="0"/>
              <a:t>Startup</a:t>
            </a:r>
          </a:p>
          <a:p>
            <a:pPr marL="457200" indent="-457200">
              <a:lnSpc>
                <a:spcPts val="3000"/>
              </a:lnSpc>
              <a:spcBef>
                <a:spcPts val="600"/>
              </a:spcBef>
              <a:buFont typeface="Arial" panose="020B0604020202020204" pitchFamily="34" charset="0"/>
              <a:buChar char="•"/>
            </a:pPr>
            <a:r>
              <a:rPr lang="en-US" dirty="0" smtClean="0"/>
              <a:t>Doubleknot will configure to match your structure</a:t>
            </a:r>
          </a:p>
          <a:p>
            <a:pPr>
              <a:lnSpc>
                <a:spcPts val="3000"/>
              </a:lnSpc>
              <a:spcBef>
                <a:spcPts val="600"/>
              </a:spcBef>
            </a:pPr>
            <a:r>
              <a:rPr lang="en-US" sz="2800" b="1" dirty="0" smtClean="0"/>
              <a:t>Today’s </a:t>
            </a:r>
            <a:r>
              <a:rPr lang="en-US" sz="2800" b="1" dirty="0"/>
              <a:t>Goal</a:t>
            </a:r>
          </a:p>
          <a:p>
            <a:pPr marL="457200" indent="-457200">
              <a:lnSpc>
                <a:spcPts val="3000"/>
              </a:lnSpc>
              <a:spcBef>
                <a:spcPts val="600"/>
              </a:spcBef>
              <a:buFont typeface="Arial" panose="020B0604020202020204" pitchFamily="34" charset="0"/>
              <a:buChar char="•"/>
            </a:pPr>
            <a:r>
              <a:rPr lang="en-US" dirty="0"/>
              <a:t>Identify </a:t>
            </a:r>
            <a:r>
              <a:rPr lang="en-US" dirty="0" smtClean="0"/>
              <a:t>SMEs</a:t>
            </a:r>
            <a:endParaRPr lang="en-US" b="1" dirty="0" smtClean="0"/>
          </a:p>
          <a:p>
            <a:pPr>
              <a:lnSpc>
                <a:spcPts val="3000"/>
              </a:lnSpc>
              <a:spcBef>
                <a:spcPts val="600"/>
              </a:spcBef>
            </a:pPr>
            <a:r>
              <a:rPr lang="en-US" sz="2800" b="1" dirty="0" smtClean="0"/>
              <a:t>Next </a:t>
            </a:r>
            <a:r>
              <a:rPr lang="en-US" sz="2800" b="1" dirty="0"/>
              <a:t>Steps</a:t>
            </a:r>
          </a:p>
          <a:p>
            <a:pPr marL="457200" indent="-457200">
              <a:lnSpc>
                <a:spcPts val="3000"/>
              </a:lnSpc>
              <a:spcBef>
                <a:spcPts val="600"/>
              </a:spcBef>
              <a:spcAft>
                <a:spcPts val="600"/>
              </a:spcAft>
              <a:buFont typeface="Arial" panose="020B0604020202020204" pitchFamily="34" charset="0"/>
              <a:buChar char="•"/>
            </a:pPr>
            <a:r>
              <a:rPr lang="en-US" dirty="0"/>
              <a:t>Schedule </a:t>
            </a:r>
            <a:r>
              <a:rPr lang="en-US" dirty="0" smtClean="0"/>
              <a:t>discovery meeting</a:t>
            </a:r>
          </a:p>
          <a:p>
            <a:pPr marL="457200" indent="-457200">
              <a:lnSpc>
                <a:spcPts val="3000"/>
              </a:lnSpc>
              <a:spcBef>
                <a:spcPts val="600"/>
              </a:spcBef>
              <a:spcAft>
                <a:spcPts val="600"/>
              </a:spcAft>
              <a:buFont typeface="Arial" panose="020B0604020202020204" pitchFamily="34" charset="0"/>
              <a:buChar char="•"/>
            </a:pPr>
            <a:r>
              <a:rPr lang="en-US" dirty="0" smtClean="0"/>
              <a:t>Schedule </a:t>
            </a:r>
            <a:r>
              <a:rPr lang="en-US" dirty="0"/>
              <a:t>training on creating admission tickets and packages</a:t>
            </a:r>
          </a:p>
          <a:p>
            <a:endParaRPr lang="en-US" dirty="0"/>
          </a:p>
        </p:txBody>
      </p:sp>
    </p:spTree>
    <p:extLst>
      <p:ext uri="{BB962C8B-B14F-4D97-AF65-F5344CB8AC3E}">
        <p14:creationId xmlns:p14="http://schemas.microsoft.com/office/powerpoint/2010/main" val="4467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ts val="3000"/>
              </a:lnSpc>
              <a:spcBef>
                <a:spcPts val="600"/>
              </a:spcBef>
              <a:spcAft>
                <a:spcPts val="600"/>
              </a:spcAft>
            </a:pPr>
            <a:r>
              <a:rPr lang="en-US" sz="2800" b="1" dirty="0" smtClean="0"/>
              <a:t>Startup</a:t>
            </a:r>
          </a:p>
          <a:p>
            <a:pPr marL="457200" indent="-457200">
              <a:lnSpc>
                <a:spcPts val="3000"/>
              </a:lnSpc>
              <a:spcBef>
                <a:spcPts val="600"/>
              </a:spcBef>
              <a:spcAft>
                <a:spcPts val="600"/>
              </a:spcAft>
              <a:buFont typeface="Arial" panose="020B0604020202020204" pitchFamily="34" charset="0"/>
              <a:buChar char="•"/>
            </a:pPr>
            <a:r>
              <a:rPr lang="en-US" dirty="0" smtClean="0"/>
              <a:t>Doubleknot will import existing products</a:t>
            </a:r>
          </a:p>
          <a:p>
            <a:pPr marL="457200" indent="-457200">
              <a:lnSpc>
                <a:spcPts val="3000"/>
              </a:lnSpc>
              <a:spcBef>
                <a:spcPts val="600"/>
              </a:spcBef>
              <a:spcAft>
                <a:spcPts val="600"/>
              </a:spcAft>
              <a:buFont typeface="Arial" panose="020B0604020202020204" pitchFamily="34" charset="0"/>
              <a:buChar char="•"/>
            </a:pPr>
            <a:r>
              <a:rPr lang="en-US" dirty="0"/>
              <a:t>T</a:t>
            </a:r>
            <a:r>
              <a:rPr lang="en-US" dirty="0" smtClean="0"/>
              <a:t>rain on product setup/management</a:t>
            </a:r>
          </a:p>
          <a:p>
            <a:pPr>
              <a:lnSpc>
                <a:spcPts val="3000"/>
              </a:lnSpc>
              <a:spcBef>
                <a:spcPts val="600"/>
              </a:spcBef>
              <a:spcAft>
                <a:spcPts val="600"/>
              </a:spcAft>
            </a:pPr>
            <a:r>
              <a:rPr lang="en-US" sz="2800" b="1" dirty="0" smtClean="0"/>
              <a:t>Today’s Goal</a:t>
            </a:r>
          </a:p>
          <a:p>
            <a:pPr marL="457200" indent="-457200">
              <a:lnSpc>
                <a:spcPts val="3000"/>
              </a:lnSpc>
              <a:spcBef>
                <a:spcPts val="600"/>
              </a:spcBef>
              <a:spcAft>
                <a:spcPts val="600"/>
              </a:spcAft>
              <a:buFont typeface="Arial" panose="020B0604020202020204" pitchFamily="34" charset="0"/>
              <a:buChar char="•"/>
            </a:pPr>
            <a:r>
              <a:rPr lang="en-US" dirty="0" smtClean="0"/>
              <a:t>Identify SMEs</a:t>
            </a:r>
            <a:endParaRPr lang="en-US" dirty="0"/>
          </a:p>
          <a:p>
            <a:pPr>
              <a:lnSpc>
                <a:spcPts val="3000"/>
              </a:lnSpc>
              <a:spcBef>
                <a:spcPts val="600"/>
              </a:spcBef>
              <a:spcAft>
                <a:spcPts val="600"/>
              </a:spcAft>
            </a:pPr>
            <a:r>
              <a:rPr lang="en-US" sz="2800" b="1" dirty="0" smtClean="0"/>
              <a:t>Next Steps</a:t>
            </a:r>
          </a:p>
          <a:p>
            <a:pPr marL="457200" indent="-457200">
              <a:lnSpc>
                <a:spcPts val="3000"/>
              </a:lnSpc>
              <a:spcBef>
                <a:spcPts val="600"/>
              </a:spcBef>
              <a:spcAft>
                <a:spcPts val="600"/>
              </a:spcAft>
              <a:buFont typeface="Arial" panose="020B0604020202020204" pitchFamily="34" charset="0"/>
              <a:buChar char="•"/>
            </a:pPr>
            <a:r>
              <a:rPr lang="en-US" dirty="0"/>
              <a:t>Schedule discovery meeting</a:t>
            </a:r>
          </a:p>
          <a:p>
            <a:pPr marL="457200" indent="-457200">
              <a:lnSpc>
                <a:spcPts val="3000"/>
              </a:lnSpc>
              <a:spcBef>
                <a:spcPts val="600"/>
              </a:spcBef>
              <a:spcAft>
                <a:spcPts val="600"/>
              </a:spcAft>
              <a:buFont typeface="Arial" panose="020B0604020202020204" pitchFamily="34" charset="0"/>
              <a:buChar char="•"/>
            </a:pPr>
            <a:r>
              <a:rPr lang="en-US" dirty="0" smtClean="0"/>
              <a:t>Schedule data delivery, review and import</a:t>
            </a:r>
          </a:p>
          <a:p>
            <a:pPr marL="457200" indent="-457200">
              <a:lnSpc>
                <a:spcPts val="3000"/>
              </a:lnSpc>
              <a:spcBef>
                <a:spcPts val="600"/>
              </a:spcBef>
              <a:spcAft>
                <a:spcPts val="600"/>
              </a:spcAft>
              <a:buFont typeface="Arial" panose="020B0604020202020204" pitchFamily="34" charset="0"/>
              <a:buChar char="•"/>
            </a:pPr>
            <a:r>
              <a:rPr lang="en-US" smtClean="0"/>
              <a:t>Schedule training</a:t>
            </a:r>
            <a:endParaRPr lang="en-US" dirty="0" smtClean="0"/>
          </a:p>
        </p:txBody>
      </p:sp>
      <p:sp>
        <p:nvSpPr>
          <p:cNvPr id="4" name="Title 3"/>
          <p:cNvSpPr>
            <a:spLocks noGrp="1"/>
          </p:cNvSpPr>
          <p:nvPr>
            <p:ph type="title"/>
          </p:nvPr>
        </p:nvSpPr>
        <p:spPr/>
        <p:txBody>
          <a:bodyPr/>
          <a:lstStyle/>
          <a:p>
            <a:r>
              <a:rPr lang="en-US" b="1" dirty="0" smtClean="0"/>
              <a:t>Retail Management</a:t>
            </a:r>
            <a:endParaRPr lang="en-US" b="1" dirty="0"/>
          </a:p>
        </p:txBody>
      </p:sp>
    </p:spTree>
    <p:extLst>
      <p:ext uri="{BB962C8B-B14F-4D97-AF65-F5344CB8AC3E}">
        <p14:creationId xmlns:p14="http://schemas.microsoft.com/office/powerpoint/2010/main" val="1960152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Sales Station POS Configuration</a:t>
            </a:r>
            <a:endParaRPr lang="en-US" b="1" dirty="0"/>
          </a:p>
        </p:txBody>
      </p:sp>
      <p:sp>
        <p:nvSpPr>
          <p:cNvPr id="3" name="Content Placeholder 2"/>
          <p:cNvSpPr>
            <a:spLocks noGrp="1"/>
          </p:cNvSpPr>
          <p:nvPr>
            <p:ph idx="1"/>
          </p:nvPr>
        </p:nvSpPr>
        <p:spPr/>
        <p:txBody>
          <a:bodyPr/>
          <a:lstStyle/>
          <a:p>
            <a:pPr>
              <a:lnSpc>
                <a:spcPts val="3000"/>
              </a:lnSpc>
              <a:spcBef>
                <a:spcPts val="600"/>
              </a:spcBef>
            </a:pPr>
            <a:r>
              <a:rPr lang="en-US" sz="2800" b="1" dirty="0" smtClean="0"/>
              <a:t>Startup</a:t>
            </a:r>
          </a:p>
          <a:p>
            <a:pPr marL="457200" indent="-457200">
              <a:lnSpc>
                <a:spcPts val="3000"/>
              </a:lnSpc>
              <a:spcBef>
                <a:spcPts val="600"/>
              </a:spcBef>
              <a:buFont typeface="Arial" panose="020B0604020202020204" pitchFamily="34" charset="0"/>
              <a:buChar char="•"/>
            </a:pPr>
            <a:r>
              <a:rPr lang="en-US" sz="2800" dirty="0" smtClean="0"/>
              <a:t>Discovery meeting w/IT staff about network configuration</a:t>
            </a:r>
          </a:p>
          <a:p>
            <a:pPr marL="457200" indent="-457200">
              <a:lnSpc>
                <a:spcPts val="3000"/>
              </a:lnSpc>
              <a:spcBef>
                <a:spcPts val="600"/>
              </a:spcBef>
              <a:buFont typeface="Arial" panose="020B0604020202020204" pitchFamily="34" charset="0"/>
              <a:buChar char="•"/>
            </a:pPr>
            <a:r>
              <a:rPr lang="en-US" sz="2800" dirty="0" smtClean="0"/>
              <a:t>Train IT on physical </a:t>
            </a:r>
            <a:r>
              <a:rPr lang="en-US" sz="2800" dirty="0"/>
              <a:t>POS </a:t>
            </a:r>
            <a:r>
              <a:rPr lang="en-US" sz="2800" dirty="0" smtClean="0"/>
              <a:t>register setup/maintenance</a:t>
            </a:r>
          </a:p>
          <a:p>
            <a:pPr marL="457200" indent="-457200">
              <a:lnSpc>
                <a:spcPts val="3000"/>
              </a:lnSpc>
              <a:spcBef>
                <a:spcPts val="600"/>
              </a:spcBef>
              <a:buFont typeface="Arial" panose="020B0604020202020204" pitchFamily="34" charset="0"/>
              <a:buChar char="•"/>
            </a:pPr>
            <a:r>
              <a:rPr lang="en-US" sz="2800" dirty="0" smtClean="0"/>
              <a:t>Train department SMEs on setting up register keys and sales options</a:t>
            </a:r>
          </a:p>
          <a:p>
            <a:pPr>
              <a:lnSpc>
                <a:spcPts val="3000"/>
              </a:lnSpc>
              <a:spcBef>
                <a:spcPts val="600"/>
              </a:spcBef>
            </a:pPr>
            <a:r>
              <a:rPr lang="en-US" sz="2800" b="1" dirty="0" smtClean="0"/>
              <a:t>Today’s </a:t>
            </a:r>
            <a:r>
              <a:rPr lang="en-US" sz="2800" b="1" dirty="0"/>
              <a:t>Goal</a:t>
            </a:r>
          </a:p>
          <a:p>
            <a:pPr marL="457200" indent="-457200">
              <a:lnSpc>
                <a:spcPts val="3000"/>
              </a:lnSpc>
              <a:spcBef>
                <a:spcPts val="600"/>
              </a:spcBef>
              <a:buFont typeface="Arial" panose="020B0604020202020204" pitchFamily="34" charset="0"/>
              <a:buChar char="•"/>
            </a:pPr>
            <a:r>
              <a:rPr lang="en-US" sz="2800" dirty="0"/>
              <a:t>Identify SMEs</a:t>
            </a:r>
          </a:p>
          <a:p>
            <a:pPr>
              <a:lnSpc>
                <a:spcPts val="3000"/>
              </a:lnSpc>
              <a:spcBef>
                <a:spcPts val="600"/>
              </a:spcBef>
            </a:pPr>
            <a:r>
              <a:rPr lang="en-US" sz="2800" b="1" dirty="0"/>
              <a:t>Next Steps</a:t>
            </a:r>
          </a:p>
          <a:p>
            <a:pPr marL="457200" indent="-457200">
              <a:lnSpc>
                <a:spcPts val="3000"/>
              </a:lnSpc>
              <a:spcBef>
                <a:spcPts val="600"/>
              </a:spcBef>
              <a:buFont typeface="Arial" panose="020B0604020202020204" pitchFamily="34" charset="0"/>
              <a:buChar char="•"/>
            </a:pPr>
            <a:r>
              <a:rPr lang="en-US" sz="2800" dirty="0"/>
              <a:t>Schedule </a:t>
            </a:r>
            <a:r>
              <a:rPr lang="en-US" sz="2800" dirty="0" smtClean="0"/>
              <a:t>IT discovery meeting</a:t>
            </a:r>
          </a:p>
          <a:p>
            <a:pPr marL="457200" indent="-457200">
              <a:lnSpc>
                <a:spcPts val="3000"/>
              </a:lnSpc>
              <a:spcBef>
                <a:spcPts val="600"/>
              </a:spcBef>
              <a:buFont typeface="Arial" panose="020B0604020202020204" pitchFamily="34" charset="0"/>
              <a:buChar char="•"/>
            </a:pPr>
            <a:r>
              <a:rPr lang="en-US" sz="2800" dirty="0" smtClean="0"/>
              <a:t>POS hardware installation</a:t>
            </a:r>
          </a:p>
          <a:p>
            <a:pPr marL="457200" indent="-457200">
              <a:lnSpc>
                <a:spcPts val="3000"/>
              </a:lnSpc>
              <a:spcBef>
                <a:spcPts val="600"/>
              </a:spcBef>
              <a:buFont typeface="Arial" panose="020B0604020202020204" pitchFamily="34" charset="0"/>
              <a:buChar char="•"/>
            </a:pPr>
            <a:r>
              <a:rPr lang="en-US" sz="2800" dirty="0" smtClean="0"/>
              <a:t>Register configuration </a:t>
            </a:r>
            <a:r>
              <a:rPr lang="en-US" sz="2800" smtClean="0"/>
              <a:t>and sales </a:t>
            </a:r>
            <a:r>
              <a:rPr lang="en-US" sz="2800" dirty="0" smtClean="0"/>
              <a:t>management</a:t>
            </a:r>
            <a:endParaRPr lang="en-US" sz="2800" dirty="0"/>
          </a:p>
        </p:txBody>
      </p:sp>
    </p:spTree>
    <p:extLst>
      <p:ext uri="{BB962C8B-B14F-4D97-AF65-F5344CB8AC3E}">
        <p14:creationId xmlns:p14="http://schemas.microsoft.com/office/powerpoint/2010/main" val="1897060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and Summary</a:t>
            </a:r>
            <a:r>
              <a:rPr lang="en-US" dirty="0" smtClean="0"/>
              <a:t>	</a:t>
            </a:r>
            <a:endParaRPr lang="en-US" dirty="0"/>
          </a:p>
        </p:txBody>
      </p:sp>
      <p:sp>
        <p:nvSpPr>
          <p:cNvPr id="3" name="Content Placeholder 2"/>
          <p:cNvSpPr>
            <a:spLocks noGrp="1"/>
          </p:cNvSpPr>
          <p:nvPr>
            <p:ph idx="1"/>
          </p:nvPr>
        </p:nvSpPr>
        <p:spPr/>
        <p:txBody>
          <a:bodyPr/>
          <a:lstStyle/>
          <a:p>
            <a:pPr marL="457200" indent="-457200">
              <a:lnSpc>
                <a:spcPts val="3000"/>
              </a:lnSpc>
              <a:spcBef>
                <a:spcPts val="600"/>
              </a:spcBef>
              <a:buFont typeface="Arial" panose="020B0604020202020204" pitchFamily="34" charset="0"/>
              <a:buChar char="•"/>
            </a:pPr>
            <a:r>
              <a:rPr lang="en-US" dirty="0" smtClean="0"/>
              <a:t>Doubleknot will contact each lead to schedule further discovery</a:t>
            </a:r>
          </a:p>
          <a:p>
            <a:pPr marL="457200" indent="-457200">
              <a:lnSpc>
                <a:spcPts val="3000"/>
              </a:lnSpc>
              <a:spcBef>
                <a:spcPts val="600"/>
              </a:spcBef>
              <a:buFont typeface="Arial" panose="020B0604020202020204" pitchFamily="34" charset="0"/>
              <a:buChar char="•"/>
            </a:pPr>
            <a:r>
              <a:rPr lang="en-US" dirty="0"/>
              <a:t>Don’t hesitate to contact me:</a:t>
            </a:r>
          </a:p>
          <a:p>
            <a:pPr lvl="1" indent="0">
              <a:spcBef>
                <a:spcPts val="300"/>
              </a:spcBef>
              <a:spcAft>
                <a:spcPts val="300"/>
              </a:spcAft>
              <a:buNone/>
            </a:pPr>
            <a:r>
              <a:rPr lang="en-US" i="1" dirty="0" smtClean="0"/>
              <a:t>Name</a:t>
            </a:r>
            <a:r>
              <a:rPr lang="en-US" dirty="0" smtClean="0"/>
              <a:t>: </a:t>
            </a:r>
            <a:r>
              <a:rPr lang="en-US" dirty="0" smtClean="0">
                <a:solidFill>
                  <a:srgbClr val="FF0000"/>
                </a:solidFill>
              </a:rPr>
              <a:t>Name here</a:t>
            </a:r>
            <a:r>
              <a:rPr lang="en-US" dirty="0" smtClean="0"/>
              <a:t>	</a:t>
            </a:r>
            <a:br>
              <a:rPr lang="en-US" dirty="0" smtClean="0"/>
            </a:br>
            <a:r>
              <a:rPr lang="en-US" i="1" dirty="0" smtClean="0"/>
              <a:t>Email</a:t>
            </a:r>
            <a:r>
              <a:rPr lang="en-US" dirty="0" smtClean="0"/>
              <a:t>: </a:t>
            </a:r>
            <a:r>
              <a:rPr lang="en-US" dirty="0" smtClean="0">
                <a:solidFill>
                  <a:srgbClr val="FF0000"/>
                </a:solidFill>
              </a:rPr>
              <a:t>Email here</a:t>
            </a:r>
            <a:r>
              <a:rPr lang="en-US" dirty="0" smtClean="0"/>
              <a:t/>
            </a:r>
            <a:br>
              <a:rPr lang="en-US" dirty="0" smtClean="0"/>
            </a:br>
            <a:r>
              <a:rPr lang="en-US" i="1" dirty="0" smtClean="0"/>
              <a:t>Phone</a:t>
            </a:r>
            <a:r>
              <a:rPr lang="en-US" dirty="0" smtClean="0"/>
              <a:t>: </a:t>
            </a:r>
            <a:r>
              <a:rPr lang="en-US" dirty="0" smtClean="0">
                <a:solidFill>
                  <a:srgbClr val="FF0000"/>
                </a:solidFill>
              </a:rPr>
              <a:t>Phone here</a:t>
            </a:r>
          </a:p>
          <a:p>
            <a:pPr marL="457200" indent="-457200">
              <a:lnSpc>
                <a:spcPts val="3000"/>
              </a:lnSpc>
              <a:spcBef>
                <a:spcPts val="600"/>
              </a:spcBef>
              <a:buFont typeface="Arial" panose="020B0604020202020204" pitchFamily="34" charset="0"/>
              <a:buChar char="•"/>
            </a:pPr>
            <a:r>
              <a:rPr lang="en-US" dirty="0" smtClean="0"/>
              <a:t>This meeting was recorded, and </a:t>
            </a:r>
            <a:r>
              <a:rPr lang="en-US" dirty="0"/>
              <a:t>I will send everyone the slide </a:t>
            </a:r>
            <a:r>
              <a:rPr lang="en-US" dirty="0" smtClean="0"/>
              <a:t>deck with speaker’s notes.</a:t>
            </a:r>
            <a:endParaRPr lang="en-US" dirty="0"/>
          </a:p>
          <a:p>
            <a:pPr marL="457200" indent="-457200">
              <a:spcBef>
                <a:spcPts val="600"/>
              </a:spcBef>
              <a:buFont typeface="Arial" panose="020B0604020202020204" pitchFamily="34" charset="0"/>
              <a:buChar char="•"/>
            </a:pPr>
            <a:r>
              <a:rPr lang="en-US" dirty="0" smtClean="0"/>
              <a:t>Looking forward to working with you!</a:t>
            </a:r>
            <a:endParaRPr lang="en-US" dirty="0"/>
          </a:p>
        </p:txBody>
      </p:sp>
    </p:spTree>
    <p:extLst>
      <p:ext uri="{BB962C8B-B14F-4D97-AF65-F5344CB8AC3E}">
        <p14:creationId xmlns:p14="http://schemas.microsoft.com/office/powerpoint/2010/main" val="650737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Introductions</a:t>
            </a:r>
          </a:p>
          <a:p>
            <a:pPr marL="457200" indent="-457200">
              <a:buFont typeface="Arial" panose="020B0604020202020204" pitchFamily="34" charset="0"/>
              <a:buChar char="•"/>
            </a:pPr>
            <a:r>
              <a:rPr lang="en-US" dirty="0" smtClean="0"/>
              <a:t>Roles and responsibilities</a:t>
            </a:r>
          </a:p>
          <a:p>
            <a:pPr marL="457200" indent="-457200">
              <a:buFont typeface="Arial" panose="020B0604020202020204" pitchFamily="34" charset="0"/>
              <a:buChar char="•"/>
            </a:pPr>
            <a:r>
              <a:rPr lang="en-US" dirty="0"/>
              <a:t>Onboarding overview</a:t>
            </a:r>
          </a:p>
          <a:p>
            <a:pPr marL="457200" indent="-457200">
              <a:buFont typeface="Arial" panose="020B0604020202020204" pitchFamily="34" charset="0"/>
              <a:buChar char="•"/>
            </a:pPr>
            <a:r>
              <a:rPr lang="en-US" dirty="0" smtClean="0"/>
              <a:t>Terminology</a:t>
            </a:r>
            <a:endParaRPr lang="en-US" dirty="0"/>
          </a:p>
          <a:p>
            <a:pPr marL="457200" indent="-457200">
              <a:buFont typeface="Arial" panose="020B0604020202020204" pitchFamily="34" charset="0"/>
              <a:buChar char="•"/>
            </a:pPr>
            <a:r>
              <a:rPr lang="en-US" dirty="0" smtClean="0"/>
              <a:t>Target Go-Live dates</a:t>
            </a:r>
            <a:endParaRPr lang="en-US" dirty="0"/>
          </a:p>
          <a:p>
            <a:pPr marL="457200" indent="-457200">
              <a:buFont typeface="Arial" panose="020B0604020202020204" pitchFamily="34" charset="0"/>
              <a:buChar char="•"/>
            </a:pPr>
            <a:r>
              <a:rPr lang="en-US" dirty="0"/>
              <a:t>Next steps</a:t>
            </a:r>
          </a:p>
        </p:txBody>
      </p:sp>
    </p:spTree>
    <p:extLst>
      <p:ext uri="{BB962C8B-B14F-4D97-AF65-F5344CB8AC3E}">
        <p14:creationId xmlns:p14="http://schemas.microsoft.com/office/powerpoint/2010/main" val="64868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About Doubleknot Onboarding</a:t>
            </a:r>
            <a:endParaRPr lang="en-US" b="1" dirty="0"/>
          </a:p>
        </p:txBody>
      </p:sp>
      <p:sp>
        <p:nvSpPr>
          <p:cNvPr id="3" name="Content Placeholder 2"/>
          <p:cNvSpPr>
            <a:spLocks noGrp="1"/>
          </p:cNvSpPr>
          <p:nvPr>
            <p:ph idx="1"/>
          </p:nvPr>
        </p:nvSpPr>
        <p:spPr/>
        <p:txBody>
          <a:bodyPr>
            <a:normAutofit lnSpcReduction="10000"/>
          </a:bodyPr>
          <a:lstStyle/>
          <a:p>
            <a:pPr>
              <a:lnSpc>
                <a:spcPts val="3000"/>
              </a:lnSpc>
              <a:spcBef>
                <a:spcPts val="0"/>
              </a:spcBef>
              <a:spcAft>
                <a:spcPts val="1200"/>
              </a:spcAft>
            </a:pPr>
            <a:r>
              <a:rPr lang="en-US" dirty="0" smtClean="0"/>
              <a:t>Our mission </a:t>
            </a:r>
            <a:r>
              <a:rPr lang="en-US" dirty="0"/>
              <a:t>is to help </a:t>
            </a:r>
            <a:r>
              <a:rPr lang="en-US" dirty="0" smtClean="0"/>
              <a:t>you and your organization </a:t>
            </a:r>
            <a:r>
              <a:rPr lang="en-US" dirty="0"/>
              <a:t>be </a:t>
            </a:r>
            <a:r>
              <a:rPr lang="en-US" dirty="0" smtClean="0"/>
              <a:t>successful. </a:t>
            </a:r>
            <a:endParaRPr lang="en-US" dirty="0"/>
          </a:p>
          <a:p>
            <a:pPr>
              <a:lnSpc>
                <a:spcPts val="3000"/>
              </a:lnSpc>
              <a:spcBef>
                <a:spcPts val="0"/>
              </a:spcBef>
              <a:spcAft>
                <a:spcPts val="1200"/>
              </a:spcAft>
            </a:pPr>
            <a:r>
              <a:rPr lang="en-US" dirty="0" smtClean="0">
                <a:solidFill>
                  <a:srgbClr val="FF0000"/>
                </a:solidFill>
              </a:rPr>
              <a:t>XX</a:t>
            </a:r>
            <a:r>
              <a:rPr lang="en-US" dirty="0" smtClean="0"/>
              <a:t> </a:t>
            </a:r>
            <a:r>
              <a:rPr lang="en-US" dirty="0"/>
              <a:t>hours </a:t>
            </a:r>
            <a:r>
              <a:rPr lang="en-US" dirty="0" smtClean="0"/>
              <a:t>are allotted for </a:t>
            </a:r>
            <a:r>
              <a:rPr lang="en-US" dirty="0"/>
              <a:t>configuration and training. </a:t>
            </a:r>
            <a:r>
              <a:rPr lang="en-US" dirty="0" smtClean="0"/>
              <a:t>This is more than enough </a:t>
            </a:r>
            <a:r>
              <a:rPr lang="en-US" b="1" u="sng" dirty="0" smtClean="0"/>
              <a:t>unless</a:t>
            </a:r>
            <a:r>
              <a:rPr lang="en-US" dirty="0" smtClean="0"/>
              <a:t>:</a:t>
            </a:r>
          </a:p>
          <a:p>
            <a:pPr marL="457200" indent="-457200">
              <a:spcBef>
                <a:spcPts val="0"/>
              </a:spcBef>
              <a:spcAft>
                <a:spcPts val="600"/>
              </a:spcAft>
              <a:buFont typeface="Arial" panose="020B0604020202020204" pitchFamily="34" charset="0"/>
              <a:buChar char="•"/>
            </a:pPr>
            <a:r>
              <a:rPr lang="en-US" sz="2800" dirty="0"/>
              <a:t>Requested information isn’t provided </a:t>
            </a:r>
          </a:p>
          <a:p>
            <a:pPr marL="457200" indent="-457200">
              <a:spcBef>
                <a:spcPts val="0"/>
              </a:spcBef>
              <a:spcAft>
                <a:spcPts val="600"/>
              </a:spcAft>
              <a:buFont typeface="Arial" panose="020B0604020202020204" pitchFamily="34" charset="0"/>
              <a:buChar char="•"/>
            </a:pPr>
            <a:r>
              <a:rPr lang="en-US" sz="2800" dirty="0"/>
              <a:t>Discovery, training </a:t>
            </a:r>
            <a:r>
              <a:rPr lang="en-US" sz="2800" dirty="0" smtClean="0"/>
              <a:t>and/or </a:t>
            </a:r>
            <a:r>
              <a:rPr lang="en-US" sz="2800" dirty="0"/>
              <a:t>review are delayed</a:t>
            </a:r>
          </a:p>
          <a:p>
            <a:pPr marL="457200" indent="-457200">
              <a:spcBef>
                <a:spcPts val="0"/>
              </a:spcBef>
              <a:spcAft>
                <a:spcPts val="600"/>
              </a:spcAft>
              <a:buFont typeface="Arial" panose="020B0604020202020204" pitchFamily="34" charset="0"/>
              <a:buChar char="•"/>
            </a:pPr>
            <a:r>
              <a:rPr lang="en-US" sz="2800" dirty="0"/>
              <a:t>Changes and out-of-scope additions are </a:t>
            </a:r>
            <a:r>
              <a:rPr lang="en-US" sz="2800" dirty="0" smtClean="0"/>
              <a:t>requested</a:t>
            </a:r>
            <a:endParaRPr lang="en-US" sz="2800" dirty="0"/>
          </a:p>
          <a:p>
            <a:pPr algn="ctr">
              <a:spcBef>
                <a:spcPts val="1800"/>
              </a:spcBef>
              <a:spcAft>
                <a:spcPts val="600"/>
              </a:spcAft>
            </a:pPr>
            <a:r>
              <a:rPr lang="en-US" sz="3600" b="1" dirty="0" smtClean="0">
                <a:solidFill>
                  <a:srgbClr val="115CA7"/>
                </a:solidFill>
              </a:rPr>
              <a:t>Continuous open communication will keep this project on schedule. </a:t>
            </a:r>
          </a:p>
        </p:txBody>
      </p:sp>
    </p:spTree>
    <p:extLst>
      <p:ext uri="{BB962C8B-B14F-4D97-AF65-F5344CB8AC3E}">
        <p14:creationId xmlns:p14="http://schemas.microsoft.com/office/powerpoint/2010/main" val="161509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Roles and Responsibilities</a:t>
            </a:r>
            <a:r>
              <a:rPr lang="en-US" dirty="0" smtClean="0"/>
              <a:t>	</a:t>
            </a:r>
            <a:endParaRPr lang="en-US" dirty="0"/>
          </a:p>
        </p:txBody>
      </p:sp>
      <p:sp>
        <p:nvSpPr>
          <p:cNvPr id="3" name="Content Placeholder 2"/>
          <p:cNvSpPr>
            <a:spLocks noGrp="1"/>
          </p:cNvSpPr>
          <p:nvPr>
            <p:ph sz="half" idx="1"/>
          </p:nvPr>
        </p:nvSpPr>
        <p:spPr/>
        <p:txBody>
          <a:bodyPr/>
          <a:lstStyle/>
          <a:p>
            <a:r>
              <a:rPr lang="en-US" b="1" dirty="0" smtClean="0"/>
              <a:t>Doubleknot</a:t>
            </a:r>
          </a:p>
          <a:p>
            <a:r>
              <a:rPr lang="en-US" i="1" dirty="0" smtClean="0"/>
              <a:t>Project Lead</a:t>
            </a:r>
          </a:p>
          <a:p>
            <a:pPr marL="641350" lvl="1" indent="-457200"/>
            <a:r>
              <a:rPr lang="en-US" dirty="0" smtClean="0">
                <a:solidFill>
                  <a:srgbClr val="FF0000"/>
                </a:solidFill>
              </a:rPr>
              <a:t>Name</a:t>
            </a:r>
          </a:p>
          <a:p>
            <a:r>
              <a:rPr lang="en-US" i="1" dirty="0" smtClean="0"/>
              <a:t>Executive Sponsor</a:t>
            </a:r>
          </a:p>
          <a:p>
            <a:pPr marL="641350" lvl="1" indent="-457200"/>
            <a:r>
              <a:rPr lang="en-US" dirty="0"/>
              <a:t>Joe Garappolo</a:t>
            </a:r>
          </a:p>
          <a:p>
            <a:r>
              <a:rPr lang="en-US" i="1" dirty="0" smtClean="0"/>
              <a:t>Project Support Staff</a:t>
            </a:r>
          </a:p>
          <a:p>
            <a:pPr marL="641350" lvl="1" indent="-457200">
              <a:lnSpc>
                <a:spcPts val="2400"/>
              </a:lnSpc>
            </a:pPr>
            <a:r>
              <a:rPr lang="en-US" dirty="0"/>
              <a:t>Brooks Davis</a:t>
            </a:r>
          </a:p>
          <a:p>
            <a:pPr marL="641350" lvl="1" indent="-457200">
              <a:lnSpc>
                <a:spcPts val="2400"/>
              </a:lnSpc>
            </a:pPr>
            <a:r>
              <a:rPr lang="en-US" dirty="0"/>
              <a:t>Dan Garappolo</a:t>
            </a:r>
          </a:p>
          <a:p>
            <a:pPr marL="641350" lvl="1" indent="-457200">
              <a:lnSpc>
                <a:spcPts val="2400"/>
              </a:lnSpc>
            </a:pPr>
            <a:r>
              <a:rPr lang="en-US" dirty="0"/>
              <a:t>Danilo Guy</a:t>
            </a:r>
          </a:p>
          <a:p>
            <a:pPr marL="641350" lvl="1" indent="-457200">
              <a:lnSpc>
                <a:spcPts val="2400"/>
              </a:lnSpc>
            </a:pPr>
            <a:r>
              <a:rPr lang="en-US" dirty="0"/>
              <a:t>Sigrid Miranda</a:t>
            </a:r>
          </a:p>
        </p:txBody>
      </p:sp>
      <p:sp>
        <p:nvSpPr>
          <p:cNvPr id="4" name="Content Placeholder 3"/>
          <p:cNvSpPr>
            <a:spLocks noGrp="1"/>
          </p:cNvSpPr>
          <p:nvPr>
            <p:ph sz="half" idx="2"/>
          </p:nvPr>
        </p:nvSpPr>
        <p:spPr/>
        <p:txBody>
          <a:bodyPr/>
          <a:lstStyle/>
          <a:p>
            <a:r>
              <a:rPr lang="en-US" b="1" dirty="0" err="1">
                <a:solidFill>
                  <a:srgbClr val="FF0000"/>
                </a:solidFill>
              </a:rPr>
              <a:t>OrgName</a:t>
            </a:r>
            <a:endParaRPr lang="en-US" b="1" dirty="0">
              <a:solidFill>
                <a:srgbClr val="FF0000"/>
              </a:solidFill>
            </a:endParaRPr>
          </a:p>
          <a:p>
            <a:pPr marL="457200" indent="-457200">
              <a:buFont typeface="Arial" panose="020B0604020202020204" pitchFamily="34" charset="0"/>
              <a:buChar char="•"/>
            </a:pPr>
            <a:r>
              <a:rPr lang="en-US" i="1" dirty="0"/>
              <a:t>Project Lead</a:t>
            </a:r>
          </a:p>
          <a:p>
            <a:pPr marL="457200" indent="-457200">
              <a:buFont typeface="Arial" panose="020B0604020202020204" pitchFamily="34" charset="0"/>
              <a:buChar char="•"/>
            </a:pPr>
            <a:r>
              <a:rPr lang="en-US" i="1" dirty="0"/>
              <a:t>Executive Sponsor</a:t>
            </a:r>
          </a:p>
          <a:p>
            <a:pPr marL="457200" indent="-457200">
              <a:buFont typeface="Arial" panose="020B0604020202020204" pitchFamily="34" charset="0"/>
              <a:buChar char="•"/>
            </a:pPr>
            <a:r>
              <a:rPr lang="en-US" i="1" dirty="0" smtClean="0"/>
              <a:t>Subject Matter Experts (SMEs)</a:t>
            </a:r>
            <a:endParaRPr lang="en-US" i="1" dirty="0"/>
          </a:p>
        </p:txBody>
      </p:sp>
    </p:spTree>
    <p:extLst>
      <p:ext uri="{BB962C8B-B14F-4D97-AF65-F5344CB8AC3E}">
        <p14:creationId xmlns:p14="http://schemas.microsoft.com/office/powerpoint/2010/main" val="879538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Onboarding Process Overview</a:t>
            </a:r>
            <a:endParaRPr lang="en-US" b="1" dirty="0"/>
          </a:p>
        </p:txBody>
      </p:sp>
      <p:sp>
        <p:nvSpPr>
          <p:cNvPr id="3" name="Content Placeholder 2"/>
          <p:cNvSpPr>
            <a:spLocks noGrp="1"/>
          </p:cNvSpPr>
          <p:nvPr>
            <p:ph idx="1"/>
          </p:nvPr>
        </p:nvSpPr>
        <p:spPr/>
        <p:txBody>
          <a:bodyPr>
            <a:normAutofit/>
          </a:bodyPr>
          <a:lstStyle/>
          <a:p>
            <a:r>
              <a:rPr lang="en-US" sz="2800" b="1" dirty="0" smtClean="0"/>
              <a:t>Kickoff &amp; Business Discovery</a:t>
            </a:r>
          </a:p>
          <a:p>
            <a:r>
              <a:rPr lang="en-US" sz="2800" b="1" dirty="0" smtClean="0"/>
              <a:t>Organization Setup &amp; Configuration</a:t>
            </a:r>
          </a:p>
          <a:p>
            <a:pPr marL="457200" indent="-457200">
              <a:spcBef>
                <a:spcPts val="0"/>
              </a:spcBef>
              <a:buFont typeface="Arial" panose="020B0604020202020204" pitchFamily="34" charset="0"/>
              <a:buChar char="•"/>
            </a:pPr>
            <a:r>
              <a:rPr lang="en-US" sz="2800" dirty="0" smtClean="0"/>
              <a:t>Suborganizations &amp; financial accounts</a:t>
            </a:r>
          </a:p>
          <a:p>
            <a:pPr marL="457200" indent="-457200">
              <a:spcBef>
                <a:spcPts val="0"/>
              </a:spcBef>
              <a:buFont typeface="Arial" panose="020B0604020202020204" pitchFamily="34" charset="0"/>
              <a:buChar char="•"/>
            </a:pPr>
            <a:r>
              <a:rPr lang="en-US" sz="2800" dirty="0" smtClean="0"/>
              <a:t>Web </a:t>
            </a:r>
            <a:r>
              <a:rPr lang="en-US" sz="2800" dirty="0"/>
              <a:t>site branding</a:t>
            </a:r>
          </a:p>
          <a:p>
            <a:pPr marL="457200" indent="-457200">
              <a:spcBef>
                <a:spcPts val="0"/>
              </a:spcBef>
              <a:buFont typeface="Arial" panose="020B0604020202020204" pitchFamily="34" charset="0"/>
              <a:buChar char="•"/>
            </a:pPr>
            <a:r>
              <a:rPr lang="en-US" sz="2800" dirty="0"/>
              <a:t>Data conversion and import</a:t>
            </a:r>
          </a:p>
          <a:p>
            <a:pPr marL="457200" indent="-457200">
              <a:spcBef>
                <a:spcPts val="0"/>
              </a:spcBef>
              <a:spcAft>
                <a:spcPts val="600"/>
              </a:spcAft>
              <a:buFont typeface="Arial" panose="020B0604020202020204" pitchFamily="34" charset="0"/>
              <a:buChar char="•"/>
            </a:pPr>
            <a:r>
              <a:rPr lang="en-US" sz="2800" dirty="0"/>
              <a:t>Integration with third-party </a:t>
            </a:r>
            <a:r>
              <a:rPr lang="en-US" sz="2800" dirty="0" smtClean="0"/>
              <a:t>systems</a:t>
            </a:r>
            <a:endParaRPr lang="en-US" sz="2800" b="1" dirty="0" smtClean="0"/>
          </a:p>
          <a:p>
            <a:r>
              <a:rPr lang="en-US" sz="2800" b="1" dirty="0" smtClean="0"/>
              <a:t>Training &amp; Hands-On Configuration</a:t>
            </a:r>
          </a:p>
          <a:p>
            <a:r>
              <a:rPr lang="en-US" sz="2800" b="1" dirty="0" smtClean="0"/>
              <a:t>Acceptance Testing &amp; Approval</a:t>
            </a:r>
          </a:p>
          <a:p>
            <a:r>
              <a:rPr lang="en-US" sz="2800" b="1" dirty="0" smtClean="0"/>
              <a:t>Go Live</a:t>
            </a:r>
          </a:p>
          <a:p>
            <a:r>
              <a:rPr lang="en-US" sz="2800" b="1" dirty="0" smtClean="0"/>
              <a:t>Ongoing Support </a:t>
            </a:r>
          </a:p>
        </p:txBody>
      </p:sp>
    </p:spTree>
    <p:extLst>
      <p:ext uri="{BB962C8B-B14F-4D97-AF65-F5344CB8AC3E}">
        <p14:creationId xmlns:p14="http://schemas.microsoft.com/office/powerpoint/2010/main" val="2233064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Doubleknot Terminology</a:t>
            </a:r>
            <a:endParaRPr lang="en-US" b="1" dirty="0"/>
          </a:p>
        </p:txBody>
      </p:sp>
      <p:sp>
        <p:nvSpPr>
          <p:cNvPr id="3" name="Content Placeholder 2"/>
          <p:cNvSpPr>
            <a:spLocks noGrp="1"/>
          </p:cNvSpPr>
          <p:nvPr>
            <p:ph idx="1"/>
          </p:nvPr>
        </p:nvSpPr>
        <p:spPr/>
        <p:txBody>
          <a:bodyPr>
            <a:noAutofit/>
          </a:bodyPr>
          <a:lstStyle/>
          <a:p>
            <a:pPr>
              <a:lnSpc>
                <a:spcPts val="2400"/>
              </a:lnSpc>
              <a:spcBef>
                <a:spcPts val="1200"/>
              </a:spcBef>
            </a:pPr>
            <a:r>
              <a:rPr lang="en-US" sz="2600" b="1" dirty="0" smtClean="0"/>
              <a:t>Calendar Events</a:t>
            </a:r>
            <a:r>
              <a:rPr lang="en-US" sz="2600" dirty="0" smtClean="0"/>
              <a:t>: Events that are scheduled for a specific date and time (or series of dates and times). </a:t>
            </a:r>
          </a:p>
          <a:p>
            <a:pPr>
              <a:lnSpc>
                <a:spcPts val="2400"/>
              </a:lnSpc>
              <a:spcBef>
                <a:spcPts val="1200"/>
              </a:spcBef>
            </a:pPr>
            <a:r>
              <a:rPr lang="en-US" sz="2600" b="1" dirty="0" smtClean="0"/>
              <a:t>Facility Reservations</a:t>
            </a:r>
            <a:r>
              <a:rPr lang="en-US" sz="2600" dirty="0" smtClean="0"/>
              <a:t>: “On-demand” events that people can schedule to occur at any time within the limits of your availability schedule. </a:t>
            </a:r>
          </a:p>
          <a:p>
            <a:pPr>
              <a:lnSpc>
                <a:spcPts val="2400"/>
              </a:lnSpc>
              <a:spcBef>
                <a:spcPts val="1200"/>
              </a:spcBef>
            </a:pPr>
            <a:r>
              <a:rPr lang="en-US" sz="2600" b="1" dirty="0" smtClean="0"/>
              <a:t>Constituents</a:t>
            </a:r>
            <a:r>
              <a:rPr lang="en-US" sz="2600" dirty="0" smtClean="0"/>
              <a:t>: Your customers, visitors, members and donors. </a:t>
            </a:r>
          </a:p>
          <a:p>
            <a:pPr>
              <a:lnSpc>
                <a:spcPts val="2400"/>
              </a:lnSpc>
              <a:spcBef>
                <a:spcPts val="1200"/>
              </a:spcBef>
            </a:pPr>
            <a:r>
              <a:rPr lang="en-US" sz="2600" b="1" dirty="0" smtClean="0"/>
              <a:t>Admissions  Ticketing</a:t>
            </a:r>
            <a:r>
              <a:rPr lang="en-US" sz="2600" dirty="0" smtClean="0"/>
              <a:t>: Ticket sales that allow general entry, sold online or at the front desk/front gate. </a:t>
            </a:r>
          </a:p>
          <a:p>
            <a:pPr>
              <a:lnSpc>
                <a:spcPts val="2400"/>
              </a:lnSpc>
              <a:spcBef>
                <a:spcPts val="1200"/>
              </a:spcBef>
            </a:pPr>
            <a:r>
              <a:rPr lang="en-US" sz="2600" b="1" dirty="0" smtClean="0"/>
              <a:t>Event Ticketing</a:t>
            </a:r>
            <a:r>
              <a:rPr lang="en-US" sz="2600" dirty="0" smtClean="0"/>
              <a:t>: Individual or group tickets for specific calendar events and reservations. </a:t>
            </a:r>
          </a:p>
          <a:p>
            <a:pPr>
              <a:lnSpc>
                <a:spcPts val="2400"/>
              </a:lnSpc>
              <a:spcBef>
                <a:spcPts val="1200"/>
              </a:spcBef>
            </a:pPr>
            <a:r>
              <a:rPr lang="en-US" sz="2600" b="1" dirty="0" smtClean="0"/>
              <a:t>Sales Station</a:t>
            </a:r>
            <a:r>
              <a:rPr lang="en-US" sz="2600" dirty="0" smtClean="0"/>
              <a:t>: Our POS cash register and mobile app that allows you to sell, manage and collect in-person payments for everything in Doubleknot. </a:t>
            </a:r>
            <a:endParaRPr lang="en-US" sz="2600" dirty="0"/>
          </a:p>
        </p:txBody>
      </p:sp>
    </p:spTree>
    <p:extLst>
      <p:ext uri="{BB962C8B-B14F-4D97-AF65-F5344CB8AC3E}">
        <p14:creationId xmlns:p14="http://schemas.microsoft.com/office/powerpoint/2010/main" val="1910713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Doubleknot Features for [</a:t>
            </a:r>
            <a:r>
              <a:rPr lang="en-US" b="1" dirty="0" err="1" smtClean="0"/>
              <a:t>ClientName</a:t>
            </a:r>
            <a:r>
              <a:rPr lang="en-US" b="1" dirty="0" smtClean="0"/>
              <a:t>]</a:t>
            </a:r>
            <a:endParaRPr lang="en-US" b="1"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Event Management</a:t>
            </a:r>
          </a:p>
          <a:p>
            <a:pPr marL="457200" indent="-457200">
              <a:buFont typeface="Arial" panose="020B0604020202020204" pitchFamily="34" charset="0"/>
              <a:buChar char="•"/>
            </a:pPr>
            <a:r>
              <a:rPr lang="en-US" dirty="0" smtClean="0"/>
              <a:t>Facilities &amp; Reservations</a:t>
            </a:r>
          </a:p>
          <a:p>
            <a:pPr marL="457200" indent="-457200">
              <a:buFont typeface="Arial" panose="020B0604020202020204" pitchFamily="34" charset="0"/>
              <a:buChar char="•"/>
            </a:pPr>
            <a:r>
              <a:rPr lang="en-US" dirty="0" smtClean="0"/>
              <a:t>Membership Management</a:t>
            </a:r>
          </a:p>
          <a:p>
            <a:pPr marL="457200" indent="-457200">
              <a:buFont typeface="Arial" panose="020B0604020202020204" pitchFamily="34" charset="0"/>
              <a:buChar char="•"/>
            </a:pPr>
            <a:r>
              <a:rPr lang="en-US" dirty="0" smtClean="0"/>
              <a:t>Donations and Fundraising</a:t>
            </a:r>
          </a:p>
          <a:p>
            <a:pPr marL="457200" indent="-457200">
              <a:buFont typeface="Arial" panose="020B0604020202020204" pitchFamily="34" charset="0"/>
              <a:buChar char="•"/>
            </a:pPr>
            <a:r>
              <a:rPr lang="en-US" dirty="0" smtClean="0"/>
              <a:t>Front-of-House  Admissions</a:t>
            </a:r>
          </a:p>
          <a:p>
            <a:pPr marL="457200" indent="-457200">
              <a:buFont typeface="Arial" panose="020B0604020202020204" pitchFamily="34" charset="0"/>
              <a:buChar char="•"/>
            </a:pPr>
            <a:r>
              <a:rPr lang="en-US" dirty="0" smtClean="0"/>
              <a:t>Gift Shop/Retail Merchandise Sales</a:t>
            </a:r>
          </a:p>
          <a:p>
            <a:endParaRPr lang="en-US" dirty="0" smtClean="0"/>
          </a:p>
          <a:p>
            <a:endParaRPr lang="en-US" dirty="0" smtClean="0"/>
          </a:p>
        </p:txBody>
      </p:sp>
    </p:spTree>
    <p:extLst>
      <p:ext uri="{BB962C8B-B14F-4D97-AF65-F5344CB8AC3E}">
        <p14:creationId xmlns:p14="http://schemas.microsoft.com/office/powerpoint/2010/main" val="3682864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Enterprise-Wide Features/Functions</a:t>
            </a:r>
            <a:endParaRPr lang="en-US" b="1"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Finance setup</a:t>
            </a:r>
          </a:p>
          <a:p>
            <a:pPr marL="457200" indent="-457200">
              <a:buFont typeface="Arial" panose="020B0604020202020204" pitchFamily="34" charset="0"/>
              <a:buChar char="•"/>
            </a:pPr>
            <a:r>
              <a:rPr lang="en-US" dirty="0" smtClean="0"/>
              <a:t>Discounts and promotions</a:t>
            </a:r>
          </a:p>
          <a:p>
            <a:pPr marL="457200" indent="-457200">
              <a:buFont typeface="Arial" panose="020B0604020202020204" pitchFamily="34" charset="0"/>
              <a:buChar char="•"/>
            </a:pPr>
            <a:r>
              <a:rPr lang="en-US" dirty="0" smtClean="0"/>
              <a:t>Custom </a:t>
            </a:r>
            <a:r>
              <a:rPr lang="en-US" dirty="0"/>
              <a:t>forms</a:t>
            </a:r>
          </a:p>
          <a:p>
            <a:pPr marL="457200" indent="-457200">
              <a:buFont typeface="Arial" panose="020B0604020202020204" pitchFamily="34" charset="0"/>
              <a:buChar char="•"/>
            </a:pPr>
            <a:r>
              <a:rPr lang="en-US" dirty="0" smtClean="0"/>
              <a:t>Sales Station mobile app for check-in, last-minute changes, and donations anywhere</a:t>
            </a:r>
          </a:p>
          <a:p>
            <a:pPr marL="457200" indent="-457200">
              <a:buFont typeface="Arial" panose="020B0604020202020204" pitchFamily="34" charset="0"/>
              <a:buChar char="•"/>
            </a:pPr>
            <a:r>
              <a:rPr lang="en-US" dirty="0" smtClean="0"/>
              <a:t>Upsell </a:t>
            </a:r>
            <a:r>
              <a:rPr lang="en-US" dirty="0"/>
              <a:t>and integrated donation requests</a:t>
            </a:r>
          </a:p>
          <a:p>
            <a:pPr marL="457200" indent="-457200">
              <a:buFont typeface="Arial" panose="020B0604020202020204" pitchFamily="34" charset="0"/>
              <a:buChar char="•"/>
            </a:pPr>
            <a:r>
              <a:rPr lang="en-US" dirty="0" smtClean="0"/>
              <a:t>Email marketing and communications</a:t>
            </a:r>
          </a:p>
          <a:p>
            <a:pPr marL="457200" indent="-457200">
              <a:buFont typeface="Arial" panose="020B0604020202020204" pitchFamily="34" charset="0"/>
              <a:buChar char="•"/>
            </a:pPr>
            <a:r>
              <a:rPr lang="en-US" dirty="0" smtClean="0"/>
              <a:t>Reporting </a:t>
            </a:r>
            <a:r>
              <a:rPr lang="en-US" dirty="0"/>
              <a:t>and </a:t>
            </a:r>
            <a:r>
              <a:rPr lang="en-US" dirty="0" smtClean="0"/>
              <a:t>analytics</a:t>
            </a:r>
          </a:p>
          <a:p>
            <a:pPr marL="457200" indent="-457200">
              <a:buFont typeface="Arial" panose="020B0604020202020204" pitchFamily="34" charset="0"/>
              <a:buChar char="•"/>
            </a:pPr>
            <a:endParaRPr lang="en-US" dirty="0" smtClean="0"/>
          </a:p>
        </p:txBody>
      </p:sp>
    </p:spTree>
    <p:extLst>
      <p:ext uri="{BB962C8B-B14F-4D97-AF65-F5344CB8AC3E}">
        <p14:creationId xmlns:p14="http://schemas.microsoft.com/office/powerpoint/2010/main" val="1789939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Go-Live Target Date(s)</a:t>
            </a:r>
            <a:endParaRPr lang="en-US" b="1"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Events: </a:t>
            </a:r>
            <a:endParaRPr lang="en-US" dirty="0"/>
          </a:p>
          <a:p>
            <a:pPr marL="457200" indent="-457200">
              <a:buFont typeface="Arial" panose="020B0604020202020204" pitchFamily="34" charset="0"/>
              <a:buChar char="•"/>
            </a:pPr>
            <a:r>
              <a:rPr lang="en-US" dirty="0" smtClean="0"/>
              <a:t>Reservations:</a:t>
            </a:r>
            <a:endParaRPr lang="en-US" dirty="0"/>
          </a:p>
          <a:p>
            <a:pPr marL="457200" indent="-457200">
              <a:buFont typeface="Arial" panose="020B0604020202020204" pitchFamily="34" charset="0"/>
              <a:buChar char="•"/>
            </a:pPr>
            <a:r>
              <a:rPr lang="en-US" dirty="0" smtClean="0"/>
              <a:t>Memberships:</a:t>
            </a:r>
          </a:p>
          <a:p>
            <a:pPr marL="457200" indent="-457200">
              <a:buFont typeface="Arial" panose="020B0604020202020204" pitchFamily="34" charset="0"/>
              <a:buChar char="•"/>
            </a:pPr>
            <a:r>
              <a:rPr lang="en-US" dirty="0" smtClean="0"/>
              <a:t>Front-Desk/Gate Ticketing </a:t>
            </a:r>
            <a:r>
              <a:rPr lang="en-US" dirty="0"/>
              <a:t>and </a:t>
            </a:r>
            <a:r>
              <a:rPr lang="en-US" dirty="0" smtClean="0"/>
              <a:t>Admissions:</a:t>
            </a:r>
            <a:endParaRPr lang="en-US" dirty="0"/>
          </a:p>
          <a:p>
            <a:pPr marL="457200" indent="-457200">
              <a:buFont typeface="Arial" panose="020B0604020202020204" pitchFamily="34" charset="0"/>
              <a:buChar char="•"/>
            </a:pPr>
            <a:r>
              <a:rPr lang="en-US" dirty="0" smtClean="0"/>
              <a:t>Sales </a:t>
            </a:r>
            <a:r>
              <a:rPr lang="en-US" dirty="0"/>
              <a:t>Station POS Cash </a:t>
            </a:r>
            <a:r>
              <a:rPr lang="en-US" dirty="0" smtClean="0"/>
              <a:t>Registers:</a:t>
            </a:r>
          </a:p>
          <a:p>
            <a:pPr marL="457200" indent="-457200">
              <a:buFont typeface="Arial" panose="020B0604020202020204" pitchFamily="34" charset="0"/>
              <a:buChar char="•"/>
            </a:pPr>
            <a:r>
              <a:rPr lang="en-US" dirty="0" smtClean="0"/>
              <a:t>Store Products:</a:t>
            </a:r>
          </a:p>
        </p:txBody>
      </p:sp>
    </p:spTree>
    <p:extLst>
      <p:ext uri="{BB962C8B-B14F-4D97-AF65-F5344CB8AC3E}">
        <p14:creationId xmlns:p14="http://schemas.microsoft.com/office/powerpoint/2010/main" val="3430180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8_DK_BasicPresentatio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2018_DK_BasicPresentationTemplate</Template>
  <TotalTime>1831</TotalTime>
  <Words>4349</Words>
  <Application>Microsoft Office PowerPoint</Application>
  <PresentationFormat>On-screen Show (4:3)</PresentationFormat>
  <Paragraphs>338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2018_DK_BasicPresentationTemplate</vt:lpstr>
      <vt:lpstr>Doubleknot-[ClientName] Kickoff</vt:lpstr>
      <vt:lpstr>Agenda</vt:lpstr>
      <vt:lpstr>About Doubleknot Onboarding</vt:lpstr>
      <vt:lpstr>Roles and Responsibilities </vt:lpstr>
      <vt:lpstr>Onboarding Process Overview</vt:lpstr>
      <vt:lpstr>Doubleknot Terminology</vt:lpstr>
      <vt:lpstr>Doubleknot Features for [ClientName]</vt:lpstr>
      <vt:lpstr>Enterprise-Wide Features/Functions</vt:lpstr>
      <vt:lpstr>Go-Live Target Date(s)</vt:lpstr>
      <vt:lpstr>Organization Setup &amp; Administration</vt:lpstr>
      <vt:lpstr>Events and Camps</vt:lpstr>
      <vt:lpstr>Reservations/Facilities</vt:lpstr>
      <vt:lpstr>Membership Management</vt:lpstr>
      <vt:lpstr>Front-of-House Ticketing &amp; Admissions</vt:lpstr>
      <vt:lpstr>Retail Management</vt:lpstr>
      <vt:lpstr>Sales Station POS Configuration</vt:lpstr>
      <vt:lpstr>Questions and 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Doubleknot-ClientName Kickoff</dc:title>
  <dc:creator>Elissa K Miller</dc:creator>
  <cp:lastModifiedBy>Elissa K Miller</cp:lastModifiedBy>
  <cp:revision>77</cp:revision>
  <dcterms:created xsi:type="dcterms:W3CDTF">2018-10-11T18:05:40Z</dcterms:created>
  <dcterms:modified xsi:type="dcterms:W3CDTF">2018-11-28T22:48:42Z</dcterms:modified>
</cp:coreProperties>
</file>